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2" r:id="rId3"/>
    <p:sldId id="265" r:id="rId4"/>
    <p:sldId id="264" r:id="rId5"/>
    <p:sldId id="280" r:id="rId6"/>
    <p:sldId id="281" r:id="rId7"/>
    <p:sldId id="284" r:id="rId8"/>
    <p:sldId id="261" r:id="rId9"/>
    <p:sldId id="283" r:id="rId10"/>
    <p:sldId id="274" r:id="rId11"/>
    <p:sldId id="263" r:id="rId12"/>
    <p:sldId id="273" r:id="rId13"/>
    <p:sldId id="278" r:id="rId14"/>
    <p:sldId id="268"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aluser" initials="l" lastIdx="1" clrIdx="0">
    <p:extLst>
      <p:ext uri="{19B8F6BF-5375-455C-9EA6-DF929625EA0E}">
        <p15:presenceInfo xmlns:p15="http://schemas.microsoft.com/office/powerpoint/2012/main" userId="local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00000"/>
    <a:srgbClr val="FF0000"/>
    <a:srgbClr val="DE0000"/>
    <a:srgbClr val="FFC5C5"/>
    <a:srgbClr val="CC0000"/>
    <a:srgbClr val="FFD5D5"/>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0" autoAdjust="0"/>
    <p:restoredTop sz="90556" autoAdjust="0"/>
  </p:normalViewPr>
  <p:slideViewPr>
    <p:cSldViewPr snapToGrid="0">
      <p:cViewPr varScale="1">
        <p:scale>
          <a:sx n="84" d="100"/>
          <a:sy n="84" d="100"/>
        </p:scale>
        <p:origin x="69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27" tIns="45714" rIns="91427" bIns="45714" rtlCol="0"/>
          <a:lstStyle>
            <a:lvl1pPr algn="r">
              <a:defRPr sz="1200"/>
            </a:lvl1pPr>
          </a:lstStyle>
          <a:p>
            <a:fld id="{62632E80-4D6B-4AC1-B939-69C15ABC5980}" type="datetimeFigureOut">
              <a:rPr kumimoji="1" lang="ja-JP" altLang="en-US" smtClean="0"/>
              <a:t>2026/7/6</a:t>
            </a:fld>
            <a:endParaRPr kumimoji="1" lang="ja-JP" altLang="en-US"/>
          </a:p>
        </p:txBody>
      </p:sp>
      <p:sp>
        <p:nvSpPr>
          <p:cNvPr id="4" name="フッター プレースホルダー 3"/>
          <p:cNvSpPr>
            <a:spLocks noGrp="1"/>
          </p:cNvSpPr>
          <p:nvPr>
            <p:ph type="ftr" sz="quarter" idx="2"/>
          </p:nvPr>
        </p:nvSpPr>
        <p:spPr>
          <a:xfrm>
            <a:off x="2" y="9371013"/>
            <a:ext cx="2919413" cy="495300"/>
          </a:xfrm>
          <a:prstGeom prst="rect">
            <a:avLst/>
          </a:prstGeom>
        </p:spPr>
        <p:txBody>
          <a:bodyPr vert="horz" lIns="91427" tIns="45714" rIns="91427"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27" tIns="45714" rIns="91427" bIns="45714" rtlCol="0" anchor="b"/>
          <a:lstStyle>
            <a:lvl1pPr algn="r">
              <a:defRPr sz="1200"/>
            </a:lvl1pPr>
          </a:lstStyle>
          <a:p>
            <a:fld id="{BD593360-8595-4AD4-9ADF-C40B408E9F27}" type="slidenum">
              <a:rPr kumimoji="1" lang="ja-JP" altLang="en-US" smtClean="0"/>
              <a:t>‹#›</a:t>
            </a:fld>
            <a:endParaRPr kumimoji="1" lang="ja-JP" altLang="en-US"/>
          </a:p>
        </p:txBody>
      </p:sp>
    </p:spTree>
    <p:extLst>
      <p:ext uri="{BB962C8B-B14F-4D97-AF65-F5344CB8AC3E}">
        <p14:creationId xmlns:p14="http://schemas.microsoft.com/office/powerpoint/2010/main" val="78698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1" cy="495029"/>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1427" tIns="45714" rIns="91427" bIns="45714" rtlCol="0"/>
          <a:lstStyle>
            <a:lvl1pPr algn="r">
              <a:defRPr sz="1200"/>
            </a:lvl1pPr>
          </a:lstStyle>
          <a:p>
            <a:fld id="{D8886FFE-0390-49B0-97E6-BD5A1F456A9D}" type="datetimeFigureOut">
              <a:rPr kumimoji="1" lang="ja-JP" altLang="en-US" smtClean="0"/>
              <a:t>2026/7/6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5028"/>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1427" tIns="45714" rIns="91427" bIns="45714" rtlCol="0" anchor="b"/>
          <a:lstStyle>
            <a:lvl1pPr algn="r">
              <a:defRPr sz="1200"/>
            </a:lvl1pPr>
          </a:lstStyle>
          <a:p>
            <a:fld id="{79B912D4-ACB4-472E-AA94-7CDF1C1A71BC}" type="slidenum">
              <a:rPr kumimoji="1" lang="ja-JP" altLang="en-US" smtClean="0"/>
              <a:t>‹#›</a:t>
            </a:fld>
            <a:endParaRPr kumimoji="1" lang="ja-JP" altLang="en-US"/>
          </a:p>
        </p:txBody>
      </p:sp>
    </p:spTree>
    <p:extLst>
      <p:ext uri="{BB962C8B-B14F-4D97-AF65-F5344CB8AC3E}">
        <p14:creationId xmlns:p14="http://schemas.microsoft.com/office/powerpoint/2010/main" val="36847694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1</a:t>
            </a:fld>
            <a:endParaRPr kumimoji="1" lang="ja-JP" altLang="en-US"/>
          </a:p>
        </p:txBody>
      </p:sp>
    </p:spTree>
    <p:extLst>
      <p:ext uri="{BB962C8B-B14F-4D97-AF65-F5344CB8AC3E}">
        <p14:creationId xmlns:p14="http://schemas.microsoft.com/office/powerpoint/2010/main" val="270515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14</a:t>
            </a:fld>
            <a:endParaRPr kumimoji="1" lang="ja-JP" altLang="en-US"/>
          </a:p>
        </p:txBody>
      </p:sp>
    </p:spTree>
    <p:extLst>
      <p:ext uri="{BB962C8B-B14F-4D97-AF65-F5344CB8AC3E}">
        <p14:creationId xmlns:p14="http://schemas.microsoft.com/office/powerpoint/2010/main" val="21872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2</a:t>
            </a:fld>
            <a:endParaRPr kumimoji="1" lang="ja-JP" altLang="en-US"/>
          </a:p>
        </p:txBody>
      </p:sp>
    </p:spTree>
    <p:extLst>
      <p:ext uri="{BB962C8B-B14F-4D97-AF65-F5344CB8AC3E}">
        <p14:creationId xmlns:p14="http://schemas.microsoft.com/office/powerpoint/2010/main" val="279257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5</a:t>
            </a:fld>
            <a:endParaRPr kumimoji="1" lang="ja-JP" altLang="en-US"/>
          </a:p>
        </p:txBody>
      </p:sp>
    </p:spTree>
    <p:extLst>
      <p:ext uri="{BB962C8B-B14F-4D97-AF65-F5344CB8AC3E}">
        <p14:creationId xmlns:p14="http://schemas.microsoft.com/office/powerpoint/2010/main" val="139924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6</a:t>
            </a:fld>
            <a:endParaRPr kumimoji="1" lang="ja-JP" altLang="en-US"/>
          </a:p>
        </p:txBody>
      </p:sp>
    </p:spTree>
    <p:extLst>
      <p:ext uri="{BB962C8B-B14F-4D97-AF65-F5344CB8AC3E}">
        <p14:creationId xmlns:p14="http://schemas.microsoft.com/office/powerpoint/2010/main" val="216411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7</a:t>
            </a:fld>
            <a:endParaRPr kumimoji="1" lang="ja-JP" altLang="en-US"/>
          </a:p>
        </p:txBody>
      </p:sp>
    </p:spTree>
    <p:extLst>
      <p:ext uri="{BB962C8B-B14F-4D97-AF65-F5344CB8AC3E}">
        <p14:creationId xmlns:p14="http://schemas.microsoft.com/office/powerpoint/2010/main" val="215828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10</a:t>
            </a:fld>
            <a:endParaRPr kumimoji="1" lang="ja-JP" altLang="en-US"/>
          </a:p>
        </p:txBody>
      </p:sp>
    </p:spTree>
    <p:extLst>
      <p:ext uri="{BB962C8B-B14F-4D97-AF65-F5344CB8AC3E}">
        <p14:creationId xmlns:p14="http://schemas.microsoft.com/office/powerpoint/2010/main" val="407833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11</a:t>
            </a:fld>
            <a:endParaRPr kumimoji="1" lang="ja-JP" altLang="en-US"/>
          </a:p>
        </p:txBody>
      </p:sp>
    </p:spTree>
    <p:extLst>
      <p:ext uri="{BB962C8B-B14F-4D97-AF65-F5344CB8AC3E}">
        <p14:creationId xmlns:p14="http://schemas.microsoft.com/office/powerpoint/2010/main" val="290081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12</a:t>
            </a:fld>
            <a:endParaRPr kumimoji="1" lang="ja-JP" altLang="en-US"/>
          </a:p>
        </p:txBody>
      </p:sp>
    </p:spTree>
    <p:extLst>
      <p:ext uri="{BB962C8B-B14F-4D97-AF65-F5344CB8AC3E}">
        <p14:creationId xmlns:p14="http://schemas.microsoft.com/office/powerpoint/2010/main" val="105292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912D4-ACB4-472E-AA94-7CDF1C1A71BC}" type="slidenum">
              <a:rPr kumimoji="1" lang="ja-JP" altLang="en-US" smtClean="0"/>
              <a:t>13</a:t>
            </a:fld>
            <a:endParaRPr kumimoji="1" lang="ja-JP" altLang="en-US"/>
          </a:p>
        </p:txBody>
      </p:sp>
    </p:spTree>
    <p:extLst>
      <p:ext uri="{BB962C8B-B14F-4D97-AF65-F5344CB8AC3E}">
        <p14:creationId xmlns:p14="http://schemas.microsoft.com/office/powerpoint/2010/main" val="208153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5F2DD9B-9FC9-4AB6-B17D-58C77C5E7FEC}" type="datetime1">
              <a:rPr kumimoji="1" lang="ja-JP" altLang="en-US" smtClean="0"/>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281526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829FA5-404A-4E20-B0DD-441DB7F3392B}" type="datetime1">
              <a:rPr kumimoji="1" lang="ja-JP" altLang="en-US" smtClean="0"/>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24183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459AE68-4B1C-4A11-9951-B9836B6E89BA}" type="datetime1">
              <a:rPr kumimoji="1" lang="ja-JP" altLang="en-US" smtClean="0"/>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380816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C27B47-4851-40FC-A6D9-82C647400DFF}" type="datetime1">
              <a:rPr kumimoji="1" lang="ja-JP" altLang="en-US" smtClean="0"/>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186928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B48EED8-A11D-4A2C-A30F-766A7BEEB51C}" type="datetime1">
              <a:rPr kumimoji="1" lang="ja-JP" altLang="en-US" smtClean="0"/>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210922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053BA5-3286-43A3-BB60-76463669115E}" type="datetime1">
              <a:rPr kumimoji="1" lang="ja-JP" altLang="en-US" smtClean="0"/>
              <a:t>2026/7/6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294483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8493731-3D9D-4156-B7BB-4B9889BA9FF8}" type="datetime1">
              <a:rPr kumimoji="1" lang="ja-JP" altLang="en-US" smtClean="0"/>
              <a:t>2026/7/6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873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9883F48-B187-43F1-9386-E73E64B08B72}" type="datetime1">
              <a:rPr kumimoji="1" lang="ja-JP" altLang="en-US" smtClean="0"/>
              <a:t>2026/7/6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326210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53EF7C-A455-4E03-86DD-D95D9AD5424E}" type="datetime1">
              <a:rPr kumimoji="1" lang="ja-JP" altLang="en-US" smtClean="0"/>
              <a:t>2026/7/6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175449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3ACA6-6A31-40C4-BC33-266AC58AD101}" type="datetime1">
              <a:rPr kumimoji="1" lang="ja-JP" altLang="en-US" smtClean="0"/>
              <a:t>2026/7/6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139776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F0F6F2-19D2-45AE-A0D9-FAAD76CA9C8E}" type="datetime1">
              <a:rPr kumimoji="1" lang="ja-JP" altLang="en-US" smtClean="0"/>
              <a:t>2026/7/6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356987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75B53-DA5B-4596-8893-23D86ED17854}" type="datetime1">
              <a:rPr kumimoji="1" lang="ja-JP" altLang="en-US" smtClean="0"/>
              <a:t>2026/7/6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30FF7-1C7F-4E69-9361-8D791A3284F1}" type="slidenum">
              <a:rPr kumimoji="1" lang="ja-JP" altLang="en-US" smtClean="0"/>
              <a:t>‹#›</a:t>
            </a:fld>
            <a:endParaRPr kumimoji="1" lang="ja-JP" altLang="en-US"/>
          </a:p>
        </p:txBody>
      </p:sp>
    </p:spTree>
    <p:extLst>
      <p:ext uri="{BB962C8B-B14F-4D97-AF65-F5344CB8AC3E}">
        <p14:creationId xmlns:p14="http://schemas.microsoft.com/office/powerpoint/2010/main" val="277327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145419" y="6145665"/>
            <a:ext cx="6900531" cy="682303"/>
          </a:xfrm>
        </p:spPr>
        <p:txBody>
          <a:bodyPr>
            <a:noAutofit/>
          </a:bodyPr>
          <a:lstStyle/>
          <a:p>
            <a:r>
              <a:rPr kumimoji="1" lang="en-US" altLang="ja-JP" sz="2000" b="1" dirty="0">
                <a:solidFill>
                  <a:schemeClr val="bg1">
                    <a:lumMod val="50000"/>
                  </a:schemeClr>
                </a:solidFill>
              </a:rPr>
              <a:t>Kanto</a:t>
            </a:r>
            <a:r>
              <a:rPr lang="ja-JP" altLang="en-US" sz="2000" b="1" dirty="0">
                <a:solidFill>
                  <a:schemeClr val="bg1">
                    <a:lumMod val="50000"/>
                  </a:schemeClr>
                </a:solidFill>
              </a:rPr>
              <a:t> </a:t>
            </a:r>
            <a:r>
              <a:rPr lang="en-US" altLang="ja-JP" sz="2000" b="1" dirty="0">
                <a:solidFill>
                  <a:schemeClr val="bg1">
                    <a:lumMod val="50000"/>
                  </a:schemeClr>
                </a:solidFill>
              </a:rPr>
              <a:t>Isuzu Sustainability </a:t>
            </a:r>
            <a:r>
              <a:rPr kumimoji="1" lang="en-US" altLang="ja-JP" sz="2000" b="1" dirty="0">
                <a:solidFill>
                  <a:schemeClr val="bg1">
                    <a:lumMod val="50000"/>
                  </a:schemeClr>
                </a:solidFill>
              </a:rPr>
              <a:t>Report</a:t>
            </a:r>
            <a:endParaRPr kumimoji="1" lang="ja-JP" altLang="en-US" sz="2000" b="1" dirty="0">
              <a:solidFill>
                <a:schemeClr val="bg1">
                  <a:lumMod val="50000"/>
                </a:schemeClr>
              </a:solidFill>
            </a:endParaRPr>
          </a:p>
        </p:txBody>
      </p:sp>
      <p:sp>
        <p:nvSpPr>
          <p:cNvPr id="9" name="サブタイトル 2"/>
          <p:cNvSpPr txBox="1">
            <a:spLocks/>
          </p:cNvSpPr>
          <p:nvPr/>
        </p:nvSpPr>
        <p:spPr>
          <a:xfrm>
            <a:off x="10478080" y="6147074"/>
            <a:ext cx="1809170" cy="7395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4000" b="1" dirty="0">
                <a:solidFill>
                  <a:srgbClr val="CC0000"/>
                </a:solidFill>
              </a:rPr>
              <a:t>2025</a:t>
            </a:r>
            <a:endParaRPr lang="ja-JP" altLang="en-US" sz="4000" b="1" dirty="0">
              <a:solidFill>
                <a:srgbClr val="CC0000"/>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6113"/>
            <a:ext cx="12192000" cy="5334000"/>
          </a:xfrm>
          <a:prstGeom prst="rect">
            <a:avLst/>
          </a:prstGeom>
        </p:spPr>
      </p:pic>
    </p:spTree>
    <p:extLst>
      <p:ext uri="{BB962C8B-B14F-4D97-AF65-F5344CB8AC3E}">
        <p14:creationId xmlns:p14="http://schemas.microsoft.com/office/powerpoint/2010/main" val="120980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10</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従業員の尊重</a:t>
            </a:r>
          </a:p>
        </p:txBody>
      </p:sp>
      <p:pic>
        <p:nvPicPr>
          <p:cNvPr id="82" name="図 81"/>
          <p:cNvPicPr>
            <a:picLocks noChangeAspect="1"/>
          </p:cNvPicPr>
          <p:nvPr/>
        </p:nvPicPr>
        <p:blipFill>
          <a:blip r:embed="rId3"/>
          <a:stretch>
            <a:fillRect/>
          </a:stretch>
        </p:blipFill>
        <p:spPr>
          <a:xfrm>
            <a:off x="11299715" y="663195"/>
            <a:ext cx="468000" cy="468000"/>
          </a:xfrm>
          <a:prstGeom prst="rect">
            <a:avLst/>
          </a:prstGeom>
        </p:spPr>
      </p:pic>
      <p:pic>
        <p:nvPicPr>
          <p:cNvPr id="84" name="図 83"/>
          <p:cNvPicPr>
            <a:picLocks noChangeAspect="1"/>
          </p:cNvPicPr>
          <p:nvPr/>
        </p:nvPicPr>
        <p:blipFill>
          <a:blip r:embed="rId4"/>
          <a:stretch>
            <a:fillRect/>
          </a:stretch>
        </p:blipFill>
        <p:spPr>
          <a:xfrm>
            <a:off x="10710485" y="672686"/>
            <a:ext cx="465821" cy="468000"/>
          </a:xfrm>
          <a:prstGeom prst="rect">
            <a:avLst/>
          </a:prstGeom>
        </p:spPr>
      </p:pic>
      <p:pic>
        <p:nvPicPr>
          <p:cNvPr id="86" name="図 85"/>
          <p:cNvPicPr>
            <a:picLocks noChangeAspect="1"/>
          </p:cNvPicPr>
          <p:nvPr/>
        </p:nvPicPr>
        <p:blipFill>
          <a:blip r:embed="rId5"/>
          <a:stretch>
            <a:fillRect/>
          </a:stretch>
        </p:blipFill>
        <p:spPr>
          <a:xfrm>
            <a:off x="10112200" y="670414"/>
            <a:ext cx="466906" cy="468000"/>
          </a:xfrm>
          <a:prstGeom prst="rect">
            <a:avLst/>
          </a:prstGeom>
        </p:spPr>
      </p:pic>
      <p:sp>
        <p:nvSpPr>
          <p:cNvPr id="39" name="テキスト ボックス 38"/>
          <p:cNvSpPr txBox="1"/>
          <p:nvPr/>
        </p:nvSpPr>
        <p:spPr>
          <a:xfrm>
            <a:off x="6683647" y="1314699"/>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各種研修制度</a:t>
            </a:r>
          </a:p>
        </p:txBody>
      </p:sp>
      <p:sp>
        <p:nvSpPr>
          <p:cNvPr id="41" name="テキスト ボックス 40"/>
          <p:cNvSpPr txBox="1"/>
          <p:nvPr/>
        </p:nvSpPr>
        <p:spPr>
          <a:xfrm>
            <a:off x="6683647" y="1615452"/>
            <a:ext cx="5040000" cy="2123658"/>
          </a:xfrm>
          <a:prstGeom prst="rect">
            <a:avLst/>
          </a:prstGeom>
          <a:noFill/>
        </p:spPr>
        <p:txBody>
          <a:bodyPr wrap="square" rtlCol="0">
            <a:spAutoFit/>
          </a:bodyPr>
          <a:lstStyle/>
          <a:p>
            <a:pPr lvl="0">
              <a:defRPr/>
            </a:pPr>
            <a:r>
              <a:rPr lang="ja-JP" altLang="en-US" sz="1100" dirty="0">
                <a:solidFill>
                  <a:prstClr val="black"/>
                </a:solidFill>
                <a:latin typeface="+mn-ea"/>
              </a:rPr>
              <a:t>当社では下記のようなさまざまな研修を行い、従業員のスキルアップをサポートしています。</a:t>
            </a:r>
            <a:endParaRPr lang="en-US" altLang="ja-JP" sz="1100" dirty="0">
              <a:solidFill>
                <a:prstClr val="black"/>
              </a:solidFill>
              <a:latin typeface="+mn-ea"/>
            </a:endParaRPr>
          </a:p>
          <a:p>
            <a:pPr lvl="0">
              <a:defRPr/>
            </a:pPr>
            <a:r>
              <a:rPr lang="ja-JP" altLang="en-US" sz="1100" dirty="0">
                <a:solidFill>
                  <a:prstClr val="black"/>
                </a:solidFill>
                <a:latin typeface="+mn-ea"/>
              </a:rPr>
              <a:t>新入社員研修では、各拠点に配属になる前に、当社で勤務するうえで必要な基礎知識を学ぶことができ、各拠点へ配属になってからの自信に繋がっています。</a:t>
            </a:r>
            <a:endParaRPr lang="en-US" altLang="ja-JP" sz="1100" dirty="0">
              <a:solidFill>
                <a:prstClr val="black"/>
              </a:solidFill>
              <a:latin typeface="+mn-ea"/>
            </a:endParaRPr>
          </a:p>
          <a:p>
            <a:pPr lvl="0">
              <a:defRPr/>
            </a:pPr>
            <a:endParaRPr kumimoji="1" lang="en-US" altLang="ja-JP" sz="1100" dirty="0">
              <a:solidFill>
                <a:prstClr val="black"/>
              </a:solidFill>
              <a:latin typeface="+mn-ea"/>
            </a:endParaRPr>
          </a:p>
          <a:p>
            <a:pPr lvl="0">
              <a:defRPr/>
            </a:pPr>
            <a:r>
              <a:rPr lang="ja-JP" altLang="en-US" sz="1100" dirty="0">
                <a:solidFill>
                  <a:prstClr val="black"/>
                </a:solidFill>
                <a:latin typeface="+mn-ea"/>
              </a:rPr>
              <a:t>・新入社員研修</a:t>
            </a:r>
            <a:endParaRPr lang="en-US" altLang="ja-JP" sz="1100" dirty="0">
              <a:solidFill>
                <a:prstClr val="black"/>
              </a:solidFill>
              <a:latin typeface="+mn-ea"/>
            </a:endParaRPr>
          </a:p>
          <a:p>
            <a:pPr>
              <a:defRPr/>
            </a:pPr>
            <a:r>
              <a:rPr kumimoji="1" lang="ja-JP" altLang="en-US" sz="1100" dirty="0">
                <a:solidFill>
                  <a:prstClr val="black"/>
                </a:solidFill>
                <a:latin typeface="+mn-ea"/>
              </a:rPr>
              <a:t>・</a:t>
            </a:r>
            <a:r>
              <a:rPr lang="ja-JP" altLang="en-US" sz="1100" dirty="0">
                <a:solidFill>
                  <a:prstClr val="black"/>
                </a:solidFill>
                <a:latin typeface="+mn-ea"/>
              </a:rPr>
              <a:t>管理職研修</a:t>
            </a:r>
            <a:endParaRPr lang="en-US" altLang="ja-JP" sz="1100" dirty="0">
              <a:solidFill>
                <a:prstClr val="black"/>
              </a:solidFill>
              <a:latin typeface="+mn-ea"/>
            </a:endParaRPr>
          </a:p>
          <a:p>
            <a:pPr>
              <a:defRPr/>
            </a:pPr>
            <a:r>
              <a:rPr kumimoji="1" lang="ja-JP" altLang="en-US" sz="1100" dirty="0">
                <a:solidFill>
                  <a:prstClr val="black"/>
                </a:solidFill>
                <a:latin typeface="+mn-ea"/>
              </a:rPr>
              <a:t>・ベテラン研修</a:t>
            </a:r>
            <a:endParaRPr kumimoji="1" lang="en-US" altLang="ja-JP" sz="1100" dirty="0">
              <a:solidFill>
                <a:prstClr val="black"/>
              </a:solidFill>
              <a:latin typeface="+mn-ea"/>
            </a:endParaRPr>
          </a:p>
          <a:p>
            <a:pPr lvl="0">
              <a:defRPr/>
            </a:pPr>
            <a:r>
              <a:rPr lang="ja-JP" altLang="en-US" sz="1100" dirty="0">
                <a:solidFill>
                  <a:prstClr val="black"/>
                </a:solidFill>
                <a:latin typeface="+mn-ea"/>
              </a:rPr>
              <a:t>・エンジニア研修</a:t>
            </a:r>
            <a:endParaRPr kumimoji="1" lang="en-US" altLang="ja-JP" sz="1100" dirty="0">
              <a:solidFill>
                <a:prstClr val="black"/>
              </a:solidFill>
              <a:latin typeface="+mn-ea"/>
            </a:endParaRPr>
          </a:p>
          <a:p>
            <a:pPr lvl="0">
              <a:defRPr/>
            </a:pPr>
            <a:r>
              <a:rPr lang="ja-JP" altLang="en-US" sz="1100" dirty="0">
                <a:solidFill>
                  <a:prstClr val="black"/>
                </a:solidFill>
                <a:latin typeface="+mn-ea"/>
              </a:rPr>
              <a:t>・人を大切にする経営学会の研修（毎年</a:t>
            </a:r>
            <a:r>
              <a:rPr lang="en-US" altLang="ja-JP" sz="1100" dirty="0">
                <a:solidFill>
                  <a:prstClr val="black"/>
                </a:solidFill>
                <a:latin typeface="+mn-ea"/>
              </a:rPr>
              <a:t>1</a:t>
            </a:r>
            <a:r>
              <a:rPr lang="ja-JP" altLang="en-US" sz="1100" dirty="0">
                <a:solidFill>
                  <a:prstClr val="black"/>
                </a:solidFill>
                <a:latin typeface="+mn-ea"/>
              </a:rPr>
              <a:t>名）</a:t>
            </a:r>
            <a:endParaRPr lang="en-US" altLang="ja-JP" sz="1100" dirty="0">
              <a:solidFill>
                <a:prstClr val="black"/>
              </a:solidFill>
              <a:latin typeface="+mn-ea"/>
            </a:endParaRPr>
          </a:p>
          <a:p>
            <a:pPr lvl="0">
              <a:defRPr/>
            </a:pPr>
            <a:r>
              <a:rPr lang="ja-JP" altLang="en-US" sz="1100" dirty="0">
                <a:solidFill>
                  <a:prstClr val="black"/>
                </a:solidFill>
                <a:latin typeface="+mn-ea"/>
              </a:rPr>
              <a:t>・通信教育</a:t>
            </a:r>
            <a:endParaRPr kumimoji="1" lang="en-US" altLang="ja-JP" sz="1100" dirty="0">
              <a:solidFill>
                <a:prstClr val="black"/>
              </a:solidFill>
              <a:latin typeface="+mn-ea"/>
            </a:endParaRPr>
          </a:p>
        </p:txBody>
      </p:sp>
      <p:grpSp>
        <p:nvGrpSpPr>
          <p:cNvPr id="43" name="グループ化 42"/>
          <p:cNvGrpSpPr/>
          <p:nvPr/>
        </p:nvGrpSpPr>
        <p:grpSpPr>
          <a:xfrm>
            <a:off x="0" y="-2897"/>
            <a:ext cx="12192000" cy="366590"/>
            <a:chOff x="0" y="-2897"/>
            <a:chExt cx="12192000" cy="366590"/>
          </a:xfrm>
        </p:grpSpPr>
        <p:sp>
          <p:nvSpPr>
            <p:cNvPr id="48" name="正方形/長方形 47"/>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9" name="正方形/長方形 48"/>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正方形/長方形 49"/>
            <p:cNvSpPr/>
            <p:nvPr/>
          </p:nvSpPr>
          <p:spPr>
            <a:xfrm>
              <a:off x="8224279"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1" name="正方形/長方形 50"/>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3" name="正方形/長方形 62"/>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4" name="正方形/長方形 63"/>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5" name="テキスト ボックス 64"/>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66" name="テキスト ボックス 65"/>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67" name="テキスト ボックス 66"/>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68" name="テキスト ボックス 67"/>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69" name="テキスト ボックス 68"/>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70" name="テキスト ボックス 69"/>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cxnSp>
        <p:nvCxnSpPr>
          <p:cNvPr id="46" name="直線コネクタ 45"/>
          <p:cNvCxnSpPr/>
          <p:nvPr/>
        </p:nvCxnSpPr>
        <p:spPr>
          <a:xfrm>
            <a:off x="6660029" y="1578129"/>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6660745" y="3886259"/>
            <a:ext cx="5040001" cy="1434343"/>
            <a:chOff x="6660745" y="4051514"/>
            <a:chExt cx="5051447" cy="1434343"/>
          </a:xfrm>
        </p:grpSpPr>
        <p:sp>
          <p:nvSpPr>
            <p:cNvPr id="44" name="テキスト ボックス 43"/>
            <p:cNvSpPr txBox="1"/>
            <p:nvPr/>
          </p:nvSpPr>
          <p:spPr>
            <a:xfrm>
              <a:off x="6671763" y="4051514"/>
              <a:ext cx="3247418" cy="276999"/>
            </a:xfrm>
            <a:prstGeom prst="rect">
              <a:avLst/>
            </a:prstGeom>
            <a:noFill/>
          </p:spPr>
          <p:txBody>
            <a:bodyPr wrap="square" rtlCol="0">
              <a:spAutoFit/>
            </a:bodyPr>
            <a:lstStyle/>
            <a:p>
              <a:pPr lvl="0">
                <a:defRPr/>
              </a:pPr>
              <a:r>
                <a:rPr lang="ja-JP" altLang="en-US" sz="1200" dirty="0">
                  <a:latin typeface="+mn-ea"/>
                </a:rPr>
                <a:t>熱中症対策</a:t>
              </a:r>
            </a:p>
          </p:txBody>
        </p:sp>
        <p:sp>
          <p:nvSpPr>
            <p:cNvPr id="45" name="テキスト ボックス 44"/>
            <p:cNvSpPr txBox="1"/>
            <p:nvPr/>
          </p:nvSpPr>
          <p:spPr>
            <a:xfrm>
              <a:off x="6672192" y="4377861"/>
              <a:ext cx="5040000" cy="1107996"/>
            </a:xfrm>
            <a:prstGeom prst="rect">
              <a:avLst/>
            </a:prstGeom>
            <a:noFill/>
          </p:spPr>
          <p:txBody>
            <a:bodyPr wrap="square" rtlCol="0">
              <a:spAutoFit/>
            </a:bodyPr>
            <a:lstStyle/>
            <a:p>
              <a:r>
                <a:rPr lang="ja-JP" altLang="en-US" sz="1100" dirty="0">
                  <a:latin typeface="+mn-ea"/>
                </a:rPr>
                <a:t>熱中症などの健康被害リスクの低減、作業環境改善のため、以下の対策を実施しています。</a:t>
              </a:r>
              <a:endParaRPr lang="en-US" altLang="ja-JP" sz="1100" dirty="0">
                <a:latin typeface="+mn-ea"/>
              </a:endParaRPr>
            </a:p>
            <a:p>
              <a:endParaRPr lang="en-US" altLang="ja-JP" sz="1100" dirty="0">
                <a:latin typeface="+mn-ea"/>
              </a:endParaRPr>
            </a:p>
            <a:p>
              <a:r>
                <a:rPr lang="ja-JP" altLang="en-US" sz="1100" dirty="0">
                  <a:latin typeface="+mn-ea"/>
                </a:rPr>
                <a:t>・</a:t>
              </a:r>
              <a:r>
                <a:rPr kumimoji="1" lang="ja-JP" altLang="en-US" sz="1100" dirty="0">
                  <a:latin typeface="+mn-ea"/>
                </a:rPr>
                <a:t>全拠点サービス工場にエアコン設置</a:t>
              </a:r>
              <a:endParaRPr kumimoji="1" lang="en-US" altLang="ja-JP" sz="1100" dirty="0">
                <a:latin typeface="+mn-ea"/>
              </a:endParaRPr>
            </a:p>
            <a:p>
              <a:r>
                <a:rPr lang="ja-JP" altLang="en-US" sz="1100" dirty="0">
                  <a:latin typeface="+mn-ea"/>
                </a:rPr>
                <a:t>・エンジニアにスポーツドリンク・塩タブレットを配布</a:t>
              </a:r>
              <a:endParaRPr lang="en-US" altLang="ja-JP" sz="1100" dirty="0">
                <a:latin typeface="+mn-ea"/>
              </a:endParaRPr>
            </a:p>
            <a:p>
              <a:r>
                <a:rPr lang="en-US" altLang="ja-JP" sz="1100" dirty="0">
                  <a:latin typeface="+mn-ea"/>
                </a:rPr>
                <a:t>  </a:t>
              </a:r>
              <a:r>
                <a:rPr lang="ja-JP" altLang="en-US" sz="1100" dirty="0">
                  <a:latin typeface="+mn-ea"/>
                </a:rPr>
                <a:t>（</a:t>
              </a:r>
              <a:r>
                <a:rPr lang="en-US" altLang="ja-JP" sz="1100" dirty="0">
                  <a:latin typeface="+mn-ea"/>
                </a:rPr>
                <a:t>6</a:t>
              </a:r>
              <a:r>
                <a:rPr lang="ja-JP" altLang="en-US" sz="1100" dirty="0">
                  <a:latin typeface="+mn-ea"/>
                </a:rPr>
                <a:t>月下旬～</a:t>
              </a:r>
              <a:r>
                <a:rPr lang="en-US" altLang="ja-JP" sz="1100" dirty="0">
                  <a:latin typeface="+mn-ea"/>
                </a:rPr>
                <a:t>9</a:t>
              </a:r>
              <a:r>
                <a:rPr lang="ja-JP" altLang="en-US" sz="1100" dirty="0">
                  <a:latin typeface="+mn-ea"/>
                </a:rPr>
                <a:t>月上旬の</a:t>
              </a:r>
              <a:r>
                <a:rPr lang="en-US" altLang="ja-JP" sz="1100" dirty="0">
                  <a:latin typeface="+mn-ea"/>
                </a:rPr>
                <a:t>3</a:t>
              </a:r>
              <a:r>
                <a:rPr lang="ja-JP" altLang="en-US" sz="1100" dirty="0">
                  <a:latin typeface="+mn-ea"/>
                </a:rPr>
                <a:t>ヶ月間）</a:t>
              </a:r>
              <a:endParaRPr kumimoji="1" lang="ja-JP" altLang="en-US" sz="1100" dirty="0">
                <a:latin typeface="+mn-ea"/>
              </a:endParaRPr>
            </a:p>
          </p:txBody>
        </p:sp>
        <p:cxnSp>
          <p:nvCxnSpPr>
            <p:cNvPr id="52" name="直線コネクタ 51"/>
            <p:cNvCxnSpPr/>
            <p:nvPr/>
          </p:nvCxnSpPr>
          <p:spPr>
            <a:xfrm>
              <a:off x="6660745" y="4328513"/>
              <a:ext cx="4979282"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aphicFrame>
        <p:nvGraphicFramePr>
          <p:cNvPr id="31" name="表 30"/>
          <p:cNvGraphicFramePr>
            <a:graphicFrameLocks noGrp="1"/>
          </p:cNvGraphicFramePr>
          <p:nvPr>
            <p:extLst>
              <p:ext uri="{D42A27DB-BD31-4B8C-83A1-F6EECF244321}">
                <p14:modId xmlns:p14="http://schemas.microsoft.com/office/powerpoint/2010/main" val="310845612"/>
              </p:ext>
            </p:extLst>
          </p:nvPr>
        </p:nvGraphicFramePr>
        <p:xfrm>
          <a:off x="580644" y="2555023"/>
          <a:ext cx="4860000" cy="2421168"/>
        </p:xfrm>
        <a:graphic>
          <a:graphicData uri="http://schemas.openxmlformats.org/drawingml/2006/table">
            <a:tbl>
              <a:tblPr firstRow="1" bandRow="1">
                <a:tableStyleId>{F5AB1C69-6EDB-4FF4-983F-18BD219EF322}</a:tableStyleId>
              </a:tblPr>
              <a:tblGrid>
                <a:gridCol w="2010247">
                  <a:extLst>
                    <a:ext uri="{9D8B030D-6E8A-4147-A177-3AD203B41FA5}">
                      <a16:colId xmlns:a16="http://schemas.microsoft.com/office/drawing/2014/main" val="3980458357"/>
                    </a:ext>
                  </a:extLst>
                </a:gridCol>
                <a:gridCol w="2849753">
                  <a:extLst>
                    <a:ext uri="{9D8B030D-6E8A-4147-A177-3AD203B41FA5}">
                      <a16:colId xmlns:a16="http://schemas.microsoft.com/office/drawing/2014/main" val="1192946052"/>
                    </a:ext>
                  </a:extLst>
                </a:gridCol>
              </a:tblGrid>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制度</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期間</a:t>
                      </a:r>
                    </a:p>
                  </a:txBody>
                  <a:tcPr anchor="ctr"/>
                </a:tc>
                <a:extLst>
                  <a:ext uri="{0D108BD9-81ED-4DB2-BD59-A6C34878D82A}">
                    <a16:rowId xmlns:a16="http://schemas.microsoft.com/office/drawing/2014/main" val="3527180676"/>
                  </a:ext>
                </a:extLst>
              </a:tr>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育児休業制度</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子が</a:t>
                      </a:r>
                      <a:r>
                        <a:rPr kumimoji="1" lang="en-US" altLang="ja-JP" sz="1100" dirty="0"/>
                        <a:t>1</a:t>
                      </a:r>
                      <a:r>
                        <a:rPr kumimoji="1" lang="ja-JP" altLang="en-US" sz="1100" dirty="0"/>
                        <a:t>歳に達するまで</a:t>
                      </a:r>
                    </a:p>
                  </a:txBody>
                  <a:tcPr anchor="ctr"/>
                </a:tc>
                <a:extLst>
                  <a:ext uri="{0D108BD9-81ED-4DB2-BD59-A6C34878D82A}">
                    <a16:rowId xmlns:a16="http://schemas.microsoft.com/office/drawing/2014/main" val="1339269130"/>
                  </a:ext>
                </a:extLst>
              </a:tr>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パパ育児休業制度</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最大</a:t>
                      </a:r>
                      <a:r>
                        <a:rPr kumimoji="1" lang="en-US" altLang="ja-JP" sz="1100" dirty="0"/>
                        <a:t>4</a:t>
                      </a:r>
                      <a:r>
                        <a:rPr kumimoji="1" lang="ja-JP" altLang="en-US" sz="1100" dirty="0"/>
                        <a:t>週間</a:t>
                      </a:r>
                    </a:p>
                  </a:txBody>
                  <a:tcPr anchor="ctr"/>
                </a:tc>
                <a:extLst>
                  <a:ext uri="{0D108BD9-81ED-4DB2-BD59-A6C34878D82A}">
                    <a16:rowId xmlns:a16="http://schemas.microsoft.com/office/drawing/2014/main" val="2589195820"/>
                  </a:ext>
                </a:extLst>
              </a:tr>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子の看護等休暇制度</a:t>
                      </a:r>
                    </a:p>
                  </a:txBody>
                  <a:tcPr anchor="ctr"/>
                </a:tc>
                <a:tc>
                  <a:txBody>
                    <a:bodyPr/>
                    <a:lstStyle/>
                    <a:p>
                      <a:pPr algn="l"/>
                      <a:r>
                        <a:rPr kumimoji="1" lang="en-US" altLang="ja-JP" sz="1100" dirty="0">
                          <a:solidFill>
                            <a:schemeClr val="tx1"/>
                          </a:solidFill>
                        </a:rPr>
                        <a:t>1</a:t>
                      </a:r>
                      <a:r>
                        <a:rPr kumimoji="1" lang="ja-JP" altLang="en-US" sz="1100" dirty="0">
                          <a:solidFill>
                            <a:schemeClr val="tx1"/>
                          </a:solidFill>
                        </a:rPr>
                        <a:t>人につき最大</a:t>
                      </a:r>
                      <a:r>
                        <a:rPr kumimoji="1" lang="en-US" altLang="ja-JP" sz="1100" dirty="0">
                          <a:solidFill>
                            <a:schemeClr val="tx1"/>
                          </a:solidFill>
                        </a:rPr>
                        <a:t>5</a:t>
                      </a:r>
                      <a:r>
                        <a:rPr kumimoji="1" lang="ja-JP" altLang="en-US" sz="1100" dirty="0">
                          <a:solidFill>
                            <a:schemeClr val="tx1"/>
                          </a:solidFill>
                        </a:rPr>
                        <a:t>日（最大</a:t>
                      </a:r>
                      <a:r>
                        <a:rPr kumimoji="1" lang="en-US" altLang="ja-JP" sz="1100" dirty="0">
                          <a:solidFill>
                            <a:schemeClr val="tx1"/>
                          </a:solidFill>
                        </a:rPr>
                        <a:t>10</a:t>
                      </a:r>
                      <a:r>
                        <a:rPr kumimoji="1" lang="ja-JP" altLang="en-US" sz="1100" dirty="0">
                          <a:solidFill>
                            <a:schemeClr val="tx1"/>
                          </a:solidFill>
                        </a:rPr>
                        <a:t>日間）</a:t>
                      </a:r>
                    </a:p>
                  </a:txBody>
                  <a:tcPr anchor="ctr"/>
                </a:tc>
                <a:extLst>
                  <a:ext uri="{0D108BD9-81ED-4DB2-BD59-A6C34878D82A}">
                    <a16:rowId xmlns:a16="http://schemas.microsoft.com/office/drawing/2014/main" val="1669602240"/>
                  </a:ext>
                </a:extLst>
              </a:tr>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育児短時間勤務制度</a:t>
                      </a:r>
                    </a:p>
                  </a:txBody>
                  <a:tcPr anchor="ctr"/>
                </a:tc>
                <a:tc>
                  <a:txBody>
                    <a:bodyPr/>
                    <a:lstStyle/>
                    <a:p>
                      <a:pPr algn="l"/>
                      <a:r>
                        <a:rPr kumimoji="1" lang="ja-JP" altLang="en-US" sz="1100" dirty="0">
                          <a:solidFill>
                            <a:schemeClr val="tx1"/>
                          </a:solidFill>
                        </a:rPr>
                        <a:t>子が小学校就学の始期に達するまで</a:t>
                      </a:r>
                    </a:p>
                  </a:txBody>
                  <a:tcPr anchor="ctr"/>
                </a:tc>
                <a:extLst>
                  <a:ext uri="{0D108BD9-81ED-4DB2-BD59-A6C34878D82A}">
                    <a16:rowId xmlns:a16="http://schemas.microsoft.com/office/drawing/2014/main" val="858099737"/>
                  </a:ext>
                </a:extLst>
              </a:tr>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介護休業制度</a:t>
                      </a:r>
                      <a:endParaRPr kumimoji="1" lang="en-US" altLang="ja-JP" sz="1100" dirty="0">
                        <a:solidFill>
                          <a:schemeClr val="tx1"/>
                        </a:solidFill>
                      </a:endParaRPr>
                    </a:p>
                  </a:txBody>
                  <a:tcPr anchor="ctr"/>
                </a:tc>
                <a:tc>
                  <a:txBody>
                    <a:bodyPr/>
                    <a:lstStyle/>
                    <a:p>
                      <a:pPr algn="l"/>
                      <a:r>
                        <a:rPr kumimoji="1" lang="ja-JP" altLang="en-US" sz="1100" dirty="0">
                          <a:solidFill>
                            <a:schemeClr val="tx1"/>
                          </a:solidFill>
                        </a:rPr>
                        <a:t>通算</a:t>
                      </a:r>
                      <a:r>
                        <a:rPr kumimoji="1" lang="en-US" altLang="ja-JP" sz="1100" dirty="0">
                          <a:solidFill>
                            <a:schemeClr val="tx1"/>
                          </a:solidFill>
                        </a:rPr>
                        <a:t>93</a:t>
                      </a:r>
                      <a:r>
                        <a:rPr kumimoji="1" lang="ja-JP" altLang="en-US" sz="1100" dirty="0">
                          <a:solidFill>
                            <a:schemeClr val="tx1"/>
                          </a:solidFill>
                        </a:rPr>
                        <a:t>日間</a:t>
                      </a:r>
                    </a:p>
                  </a:txBody>
                  <a:tcPr anchor="ctr"/>
                </a:tc>
                <a:extLst>
                  <a:ext uri="{0D108BD9-81ED-4DB2-BD59-A6C34878D82A}">
                    <a16:rowId xmlns:a16="http://schemas.microsoft.com/office/drawing/2014/main" val="3856552943"/>
                  </a:ext>
                </a:extLst>
              </a:tr>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介護休暇制度</a:t>
                      </a:r>
                    </a:p>
                  </a:txBody>
                  <a:tcPr anchor="ctr"/>
                </a:tc>
                <a:tc>
                  <a:txBody>
                    <a:bodyPr/>
                    <a:lstStyle/>
                    <a:p>
                      <a:pPr algn="l"/>
                      <a:r>
                        <a:rPr kumimoji="1" lang="en-US" altLang="ja-JP" sz="1100" dirty="0">
                          <a:solidFill>
                            <a:schemeClr val="tx1"/>
                          </a:solidFill>
                        </a:rPr>
                        <a:t>1</a:t>
                      </a:r>
                      <a:r>
                        <a:rPr kumimoji="1" lang="ja-JP" altLang="en-US" sz="1100" dirty="0">
                          <a:solidFill>
                            <a:schemeClr val="tx1"/>
                          </a:solidFill>
                        </a:rPr>
                        <a:t>人につき最大</a:t>
                      </a:r>
                      <a:r>
                        <a:rPr kumimoji="1" lang="en-US" altLang="ja-JP" sz="1100" dirty="0">
                          <a:solidFill>
                            <a:schemeClr val="tx1"/>
                          </a:solidFill>
                        </a:rPr>
                        <a:t>5</a:t>
                      </a:r>
                      <a:r>
                        <a:rPr kumimoji="1" lang="ja-JP" altLang="en-US" sz="1100" dirty="0">
                          <a:solidFill>
                            <a:schemeClr val="tx1"/>
                          </a:solidFill>
                        </a:rPr>
                        <a:t>日（最大</a:t>
                      </a:r>
                      <a:r>
                        <a:rPr kumimoji="1" lang="en-US" altLang="ja-JP" sz="1100" dirty="0">
                          <a:solidFill>
                            <a:schemeClr val="tx1"/>
                          </a:solidFill>
                        </a:rPr>
                        <a:t>10</a:t>
                      </a:r>
                      <a:r>
                        <a:rPr kumimoji="1" lang="ja-JP" altLang="en-US" sz="1100" dirty="0">
                          <a:solidFill>
                            <a:schemeClr val="tx1"/>
                          </a:solidFill>
                        </a:rPr>
                        <a:t>日間）</a:t>
                      </a:r>
                    </a:p>
                  </a:txBody>
                  <a:tcPr anchor="ctr"/>
                </a:tc>
                <a:extLst>
                  <a:ext uri="{0D108BD9-81ED-4DB2-BD59-A6C34878D82A}">
                    <a16:rowId xmlns:a16="http://schemas.microsoft.com/office/drawing/2014/main" val="883516434"/>
                  </a:ext>
                </a:extLst>
              </a:tr>
              <a:tr h="302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介護短時間勤務制度</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最大</a:t>
                      </a:r>
                      <a:r>
                        <a:rPr kumimoji="1" lang="en-US" altLang="ja-JP" sz="1100" dirty="0"/>
                        <a:t>3</a:t>
                      </a:r>
                      <a:r>
                        <a:rPr kumimoji="1" lang="ja-JP" altLang="en-US" sz="1100" dirty="0"/>
                        <a:t>年間</a:t>
                      </a:r>
                    </a:p>
                  </a:txBody>
                  <a:tcPr anchor="ctr"/>
                </a:tc>
                <a:extLst>
                  <a:ext uri="{0D108BD9-81ED-4DB2-BD59-A6C34878D82A}">
                    <a16:rowId xmlns:a16="http://schemas.microsoft.com/office/drawing/2014/main" val="3703489500"/>
                  </a:ext>
                </a:extLst>
              </a:tr>
            </a:tbl>
          </a:graphicData>
        </a:graphic>
      </p:graphicFrame>
      <p:grpSp>
        <p:nvGrpSpPr>
          <p:cNvPr id="32" name="グループ化 31"/>
          <p:cNvGrpSpPr/>
          <p:nvPr/>
        </p:nvGrpSpPr>
        <p:grpSpPr>
          <a:xfrm>
            <a:off x="546105" y="1288172"/>
            <a:ext cx="5040000" cy="922968"/>
            <a:chOff x="545411" y="1318431"/>
            <a:chExt cx="5040000" cy="922968"/>
          </a:xfrm>
        </p:grpSpPr>
        <p:sp>
          <p:nvSpPr>
            <p:cNvPr id="33" name="テキスト ボックス 32"/>
            <p:cNvSpPr txBox="1"/>
            <p:nvPr/>
          </p:nvSpPr>
          <p:spPr>
            <a:xfrm>
              <a:off x="549658" y="1318431"/>
              <a:ext cx="3247418" cy="276999"/>
            </a:xfrm>
            <a:prstGeom prst="rect">
              <a:avLst/>
            </a:prstGeom>
            <a:noFill/>
          </p:spPr>
          <p:txBody>
            <a:bodyPr wrap="square" rtlCol="0">
              <a:spAutoFit/>
            </a:bodyPr>
            <a:lstStyle/>
            <a:p>
              <a:pPr>
                <a:defRPr/>
              </a:pPr>
              <a:r>
                <a:rPr lang="ja-JP" altLang="en-US" sz="1200" dirty="0">
                  <a:solidFill>
                    <a:prstClr val="black"/>
                  </a:solidFill>
                  <a:latin typeface="+mn-ea"/>
                </a:rPr>
                <a:t>ワークライフバランスの推進</a:t>
              </a:r>
            </a:p>
          </p:txBody>
        </p:sp>
        <p:sp>
          <p:nvSpPr>
            <p:cNvPr id="34" name="テキスト ボックス 33"/>
            <p:cNvSpPr txBox="1"/>
            <p:nvPr/>
          </p:nvSpPr>
          <p:spPr>
            <a:xfrm>
              <a:off x="545411" y="1641235"/>
              <a:ext cx="5040000" cy="600164"/>
            </a:xfrm>
            <a:prstGeom prst="rect">
              <a:avLst/>
            </a:prstGeom>
            <a:noFill/>
          </p:spPr>
          <p:txBody>
            <a:bodyPr wrap="square" rtlCol="0">
              <a:spAutoFit/>
            </a:bodyPr>
            <a:lstStyle/>
            <a:p>
              <a:pPr>
                <a:defRPr/>
              </a:pPr>
              <a:r>
                <a:rPr lang="ja-JP" altLang="en-US" sz="1100" dirty="0">
                  <a:solidFill>
                    <a:prstClr val="black"/>
                  </a:solidFill>
                  <a:latin typeface="+mn-ea"/>
                </a:rPr>
                <a:t>当社では、ワークライフバランスを推進するため、産休・育休制度、パパ育休制度、介護休業制度、時短勤務制度などを取り入れています。</a:t>
              </a:r>
              <a:endParaRPr lang="en-US" altLang="ja-JP" sz="1100" dirty="0">
                <a:solidFill>
                  <a:prstClr val="black"/>
                </a:solidFill>
                <a:latin typeface="+mn-ea"/>
              </a:endParaRPr>
            </a:p>
            <a:p>
              <a:pPr>
                <a:defRPr/>
              </a:pPr>
              <a:r>
                <a:rPr lang="ja-JP" altLang="en-US" sz="1100" dirty="0">
                  <a:solidFill>
                    <a:prstClr val="black"/>
                  </a:solidFill>
                  <a:latin typeface="+mn-ea"/>
                </a:rPr>
                <a:t>また、ノー残業デーを月に</a:t>
              </a:r>
              <a:r>
                <a:rPr lang="en-US" altLang="ja-JP" sz="1100" dirty="0">
                  <a:solidFill>
                    <a:prstClr val="black"/>
                  </a:solidFill>
                  <a:latin typeface="+mn-ea"/>
                </a:rPr>
                <a:t>2</a:t>
              </a:r>
              <a:r>
                <a:rPr lang="ja-JP" altLang="en-US" sz="1100" dirty="0">
                  <a:solidFill>
                    <a:prstClr val="black"/>
                  </a:solidFill>
                  <a:latin typeface="+mn-ea"/>
                </a:rPr>
                <a:t>回設け、従業員のプライベートを尊重しています。</a:t>
              </a:r>
            </a:p>
          </p:txBody>
        </p:sp>
        <p:cxnSp>
          <p:nvCxnSpPr>
            <p:cNvPr id="36" name="直線コネクタ 35"/>
            <p:cNvCxnSpPr/>
            <p:nvPr/>
          </p:nvCxnSpPr>
          <p:spPr>
            <a:xfrm>
              <a:off x="545411" y="1600163"/>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1901610" y="5182976"/>
            <a:ext cx="2222547" cy="261610"/>
          </a:xfrm>
          <a:prstGeom prst="rect">
            <a:avLst/>
          </a:prstGeom>
          <a:noFill/>
        </p:spPr>
        <p:txBody>
          <a:bodyPr wrap="square" rtlCol="0">
            <a:spAutoFit/>
          </a:bodyPr>
          <a:lstStyle/>
          <a:p>
            <a:pPr algn="ctr">
              <a:defRPr/>
            </a:pPr>
            <a:r>
              <a:rPr lang="ja-JP" altLang="en-US" sz="1100" dirty="0">
                <a:latin typeface="+mn-ea"/>
              </a:rPr>
              <a:t>育児休業取得実績</a:t>
            </a:r>
          </a:p>
        </p:txBody>
      </p:sp>
      <p:graphicFrame>
        <p:nvGraphicFramePr>
          <p:cNvPr id="42" name="表 41"/>
          <p:cNvGraphicFramePr>
            <a:graphicFrameLocks noGrp="1"/>
          </p:cNvGraphicFramePr>
          <p:nvPr>
            <p:extLst>
              <p:ext uri="{D42A27DB-BD31-4B8C-83A1-F6EECF244321}">
                <p14:modId xmlns:p14="http://schemas.microsoft.com/office/powerpoint/2010/main" val="802906142"/>
              </p:ext>
            </p:extLst>
          </p:nvPr>
        </p:nvGraphicFramePr>
        <p:xfrm>
          <a:off x="577188" y="5443306"/>
          <a:ext cx="4860000" cy="900000"/>
        </p:xfrm>
        <a:graphic>
          <a:graphicData uri="http://schemas.openxmlformats.org/drawingml/2006/table">
            <a:tbl>
              <a:tblPr firstRow="1" bandRow="1">
                <a:tableStyleId>{F5AB1C69-6EDB-4FF4-983F-18BD219EF322}</a:tableStyleId>
              </a:tblPr>
              <a:tblGrid>
                <a:gridCol w="1620000">
                  <a:extLst>
                    <a:ext uri="{9D8B030D-6E8A-4147-A177-3AD203B41FA5}">
                      <a16:colId xmlns:a16="http://schemas.microsoft.com/office/drawing/2014/main" val="3955878045"/>
                    </a:ext>
                  </a:extLst>
                </a:gridCol>
                <a:gridCol w="1620000">
                  <a:extLst>
                    <a:ext uri="{9D8B030D-6E8A-4147-A177-3AD203B41FA5}">
                      <a16:colId xmlns:a16="http://schemas.microsoft.com/office/drawing/2014/main" val="1799107769"/>
                    </a:ext>
                  </a:extLst>
                </a:gridCol>
                <a:gridCol w="1620000">
                  <a:extLst>
                    <a:ext uri="{9D8B030D-6E8A-4147-A177-3AD203B41FA5}">
                      <a16:colId xmlns:a16="http://schemas.microsoft.com/office/drawing/2014/main" val="3714174594"/>
                    </a:ext>
                  </a:extLst>
                </a:gridCol>
              </a:tblGrid>
              <a:tr h="300000">
                <a:tc>
                  <a:txBody>
                    <a:bodyPr/>
                    <a:lstStyle/>
                    <a:p>
                      <a:pPr algn="l"/>
                      <a:endParaRPr kumimoji="1" lang="ja-JP" altLang="en-US" sz="1100" dirty="0">
                        <a:latin typeface="+mn-ea"/>
                        <a:ea typeface="+mn-ea"/>
                      </a:endParaRPr>
                    </a:p>
                  </a:txBody>
                  <a:tcPr anchor="ctr"/>
                </a:tc>
                <a:tc>
                  <a:txBody>
                    <a:bodyPr/>
                    <a:lstStyle/>
                    <a:p>
                      <a:pPr algn="l"/>
                      <a:r>
                        <a:rPr kumimoji="1" lang="en-US" altLang="ja-JP" sz="1100" dirty="0">
                          <a:latin typeface="+mn-ea"/>
                          <a:ea typeface="+mn-ea"/>
                        </a:rPr>
                        <a:t>2023</a:t>
                      </a:r>
                      <a:r>
                        <a:rPr kumimoji="1" lang="ja-JP" altLang="en-US" sz="1100" dirty="0">
                          <a:latin typeface="+mn-ea"/>
                          <a:ea typeface="+mn-ea"/>
                        </a:rPr>
                        <a:t>年度</a:t>
                      </a:r>
                    </a:p>
                  </a:txBody>
                  <a:tcPr anchor="ctr"/>
                </a:tc>
                <a:tc>
                  <a:txBody>
                    <a:bodyPr/>
                    <a:lstStyle/>
                    <a:p>
                      <a:pPr algn="l"/>
                      <a:r>
                        <a:rPr kumimoji="1" lang="en-US" altLang="ja-JP" sz="1100" dirty="0">
                          <a:latin typeface="+mn-ea"/>
                          <a:ea typeface="+mn-ea"/>
                        </a:rPr>
                        <a:t>2024</a:t>
                      </a:r>
                      <a:r>
                        <a:rPr kumimoji="1" lang="ja-JP" altLang="en-US" sz="1100" dirty="0">
                          <a:latin typeface="+mn-ea"/>
                          <a:ea typeface="+mn-ea"/>
                        </a:rPr>
                        <a:t>年度</a:t>
                      </a:r>
                    </a:p>
                  </a:txBody>
                  <a:tcPr anchor="ctr"/>
                </a:tc>
                <a:extLst>
                  <a:ext uri="{0D108BD9-81ED-4DB2-BD59-A6C34878D82A}">
                    <a16:rowId xmlns:a16="http://schemas.microsoft.com/office/drawing/2014/main" val="346076281"/>
                  </a:ext>
                </a:extLst>
              </a:tr>
              <a:tr h="300000">
                <a:tc>
                  <a:txBody>
                    <a:bodyPr/>
                    <a:lstStyle/>
                    <a:p>
                      <a:pPr algn="l"/>
                      <a:r>
                        <a:rPr kumimoji="1" lang="ja-JP" altLang="en-US" sz="1100" dirty="0">
                          <a:solidFill>
                            <a:schemeClr val="tx1"/>
                          </a:solidFill>
                          <a:latin typeface="+mn-ea"/>
                          <a:ea typeface="+mn-ea"/>
                        </a:rPr>
                        <a:t>男性</a:t>
                      </a:r>
                    </a:p>
                  </a:txBody>
                  <a:tcPr anchor="ctr"/>
                </a:tc>
                <a:tc>
                  <a:txBody>
                    <a:bodyPr/>
                    <a:lstStyle/>
                    <a:p>
                      <a:pPr algn="l"/>
                      <a:r>
                        <a:rPr kumimoji="1" lang="en-US" altLang="ja-JP" sz="1100" dirty="0">
                          <a:solidFill>
                            <a:schemeClr val="tx1"/>
                          </a:solidFill>
                          <a:latin typeface="+mn-ea"/>
                          <a:ea typeface="+mn-ea"/>
                        </a:rPr>
                        <a:t>5/24</a:t>
                      </a:r>
                      <a:r>
                        <a:rPr kumimoji="1" lang="ja-JP" altLang="en-US" sz="1100" dirty="0">
                          <a:solidFill>
                            <a:schemeClr val="tx1"/>
                          </a:solidFill>
                          <a:latin typeface="+mn-ea"/>
                          <a:ea typeface="+mn-ea"/>
                        </a:rPr>
                        <a:t>名</a:t>
                      </a:r>
                    </a:p>
                  </a:txBody>
                  <a:tcPr anchor="ctr"/>
                </a:tc>
                <a:tc>
                  <a:txBody>
                    <a:bodyPr/>
                    <a:lstStyle/>
                    <a:p>
                      <a:pPr algn="l"/>
                      <a:r>
                        <a:rPr kumimoji="1" lang="en-US" altLang="ja-JP" sz="1100" dirty="0">
                          <a:solidFill>
                            <a:schemeClr val="tx1"/>
                          </a:solidFill>
                          <a:latin typeface="+mn-ea"/>
                          <a:ea typeface="+mn-ea"/>
                        </a:rPr>
                        <a:t>3/21</a:t>
                      </a:r>
                      <a:r>
                        <a:rPr kumimoji="1" lang="ja-JP" altLang="en-US" sz="1100" dirty="0">
                          <a:solidFill>
                            <a:schemeClr val="tx1"/>
                          </a:solidFill>
                          <a:latin typeface="+mn-ea"/>
                          <a:ea typeface="+mn-ea"/>
                        </a:rPr>
                        <a:t>名</a:t>
                      </a:r>
                    </a:p>
                  </a:txBody>
                  <a:tcPr anchor="ctr"/>
                </a:tc>
                <a:extLst>
                  <a:ext uri="{0D108BD9-81ED-4DB2-BD59-A6C34878D82A}">
                    <a16:rowId xmlns:a16="http://schemas.microsoft.com/office/drawing/2014/main" val="2414377202"/>
                  </a:ext>
                </a:extLst>
              </a:tr>
              <a:tr h="300000">
                <a:tc>
                  <a:txBody>
                    <a:bodyPr/>
                    <a:lstStyle/>
                    <a:p>
                      <a:pPr algn="l"/>
                      <a:r>
                        <a:rPr kumimoji="1" lang="ja-JP" altLang="en-US" sz="1100" dirty="0">
                          <a:solidFill>
                            <a:schemeClr val="tx1"/>
                          </a:solidFill>
                          <a:latin typeface="+mn-ea"/>
                          <a:ea typeface="+mn-ea"/>
                        </a:rPr>
                        <a:t>女性</a:t>
                      </a:r>
                    </a:p>
                  </a:txBody>
                  <a:tcPr anchor="ctr"/>
                </a:tc>
                <a:tc>
                  <a:txBody>
                    <a:bodyPr/>
                    <a:lstStyle/>
                    <a:p>
                      <a:pPr algn="l"/>
                      <a:r>
                        <a:rPr kumimoji="1" lang="en-US" altLang="ja-JP" sz="1100" dirty="0">
                          <a:solidFill>
                            <a:schemeClr val="tx1"/>
                          </a:solidFill>
                          <a:latin typeface="+mn-ea"/>
                          <a:ea typeface="+mn-ea"/>
                        </a:rPr>
                        <a:t>4/4</a:t>
                      </a:r>
                      <a:r>
                        <a:rPr kumimoji="1" lang="ja-JP" altLang="en-US" sz="1100" dirty="0">
                          <a:solidFill>
                            <a:schemeClr val="tx1"/>
                          </a:solidFill>
                          <a:latin typeface="+mn-ea"/>
                          <a:ea typeface="+mn-ea"/>
                        </a:rPr>
                        <a:t>名</a:t>
                      </a:r>
                    </a:p>
                  </a:txBody>
                  <a:tcPr anchor="ctr"/>
                </a:tc>
                <a:tc>
                  <a:txBody>
                    <a:bodyPr/>
                    <a:lstStyle/>
                    <a:p>
                      <a:pPr algn="l"/>
                      <a:r>
                        <a:rPr kumimoji="1" lang="en-US" altLang="ja-JP" sz="1100" dirty="0">
                          <a:solidFill>
                            <a:schemeClr val="tx1"/>
                          </a:solidFill>
                          <a:latin typeface="+mn-ea"/>
                          <a:ea typeface="+mn-ea"/>
                        </a:rPr>
                        <a:t>6/6</a:t>
                      </a:r>
                      <a:r>
                        <a:rPr kumimoji="1" lang="ja-JP" altLang="en-US" sz="1100" dirty="0">
                          <a:solidFill>
                            <a:schemeClr val="tx1"/>
                          </a:solidFill>
                          <a:latin typeface="+mn-ea"/>
                          <a:ea typeface="+mn-ea"/>
                        </a:rPr>
                        <a:t>名</a:t>
                      </a:r>
                    </a:p>
                  </a:txBody>
                  <a:tcPr anchor="ctr"/>
                </a:tc>
                <a:extLst>
                  <a:ext uri="{0D108BD9-81ED-4DB2-BD59-A6C34878D82A}">
                    <a16:rowId xmlns:a16="http://schemas.microsoft.com/office/drawing/2014/main" val="2728364933"/>
                  </a:ext>
                </a:extLst>
              </a:tr>
            </a:tbl>
          </a:graphicData>
        </a:graphic>
      </p:graphicFrame>
      <p:sp>
        <p:nvSpPr>
          <p:cNvPr id="47" name="テキスト ボックス 46"/>
          <p:cNvSpPr txBox="1"/>
          <p:nvPr/>
        </p:nvSpPr>
        <p:spPr>
          <a:xfrm>
            <a:off x="1899370" y="2293350"/>
            <a:ext cx="2222547" cy="261610"/>
          </a:xfrm>
          <a:prstGeom prst="rect">
            <a:avLst/>
          </a:prstGeom>
          <a:noFill/>
        </p:spPr>
        <p:txBody>
          <a:bodyPr wrap="square" rtlCol="0">
            <a:spAutoFit/>
          </a:bodyPr>
          <a:lstStyle/>
          <a:p>
            <a:pPr algn="ctr">
              <a:defRPr/>
            </a:pPr>
            <a:r>
              <a:rPr lang="ja-JP" altLang="en-US" sz="1100" dirty="0">
                <a:latin typeface="+mn-ea"/>
              </a:rPr>
              <a:t>各種制度</a:t>
            </a:r>
          </a:p>
        </p:txBody>
      </p:sp>
    </p:spTree>
    <p:extLst>
      <p:ext uri="{BB962C8B-B14F-4D97-AF65-F5344CB8AC3E}">
        <p14:creationId xmlns:p14="http://schemas.microsoft.com/office/powerpoint/2010/main" val="156874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11</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従業員の尊重</a:t>
            </a:r>
          </a:p>
        </p:txBody>
      </p:sp>
      <p:pic>
        <p:nvPicPr>
          <p:cNvPr id="82" name="図 81"/>
          <p:cNvPicPr>
            <a:picLocks noChangeAspect="1"/>
          </p:cNvPicPr>
          <p:nvPr/>
        </p:nvPicPr>
        <p:blipFill>
          <a:blip r:embed="rId3"/>
          <a:stretch>
            <a:fillRect/>
          </a:stretch>
        </p:blipFill>
        <p:spPr>
          <a:xfrm>
            <a:off x="11299715" y="663195"/>
            <a:ext cx="468000" cy="468000"/>
          </a:xfrm>
          <a:prstGeom prst="rect">
            <a:avLst/>
          </a:prstGeom>
        </p:spPr>
      </p:pic>
      <p:pic>
        <p:nvPicPr>
          <p:cNvPr id="83" name="図 82"/>
          <p:cNvPicPr>
            <a:picLocks noChangeAspect="1"/>
          </p:cNvPicPr>
          <p:nvPr/>
        </p:nvPicPr>
        <p:blipFill>
          <a:blip r:embed="rId4"/>
          <a:stretch>
            <a:fillRect/>
          </a:stretch>
        </p:blipFill>
        <p:spPr>
          <a:xfrm>
            <a:off x="10701430" y="670414"/>
            <a:ext cx="466906" cy="468000"/>
          </a:xfrm>
          <a:prstGeom prst="rect">
            <a:avLst/>
          </a:prstGeom>
        </p:spPr>
      </p:pic>
      <p:grpSp>
        <p:nvGrpSpPr>
          <p:cNvPr id="41" name="グループ化 40"/>
          <p:cNvGrpSpPr/>
          <p:nvPr/>
        </p:nvGrpSpPr>
        <p:grpSpPr>
          <a:xfrm>
            <a:off x="0" y="-2897"/>
            <a:ext cx="12192000" cy="366590"/>
            <a:chOff x="0" y="-2897"/>
            <a:chExt cx="12192000" cy="366590"/>
          </a:xfrm>
        </p:grpSpPr>
        <p:sp>
          <p:nvSpPr>
            <p:cNvPr id="50" name="正方形/長方形 49"/>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4" name="正方形/長方形 63"/>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5" name="正方形/長方形 64"/>
            <p:cNvSpPr/>
            <p:nvPr/>
          </p:nvSpPr>
          <p:spPr>
            <a:xfrm>
              <a:off x="8224279"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6" name="正方形/長方形 65"/>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7" name="正方形/長方形 66"/>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8" name="正方形/長方形 67"/>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9" name="テキスト ボックス 68"/>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70" name="テキスト ボックス 69"/>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73" name="テキスト ボックス 72"/>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75" name="テキスト ボックス 74"/>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76" name="テキスト ボックス 75"/>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77" name="テキスト ボックス 76"/>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grpSp>
        <p:nvGrpSpPr>
          <p:cNvPr id="2" name="グループ化 1"/>
          <p:cNvGrpSpPr/>
          <p:nvPr/>
        </p:nvGrpSpPr>
        <p:grpSpPr>
          <a:xfrm>
            <a:off x="546369" y="1292991"/>
            <a:ext cx="5040000" cy="1438440"/>
            <a:chOff x="397060" y="4918828"/>
            <a:chExt cx="5040000" cy="1438440"/>
          </a:xfrm>
        </p:grpSpPr>
        <p:sp>
          <p:nvSpPr>
            <p:cNvPr id="43" name="テキスト ボックス 42"/>
            <p:cNvSpPr txBox="1"/>
            <p:nvPr/>
          </p:nvSpPr>
          <p:spPr>
            <a:xfrm>
              <a:off x="397060" y="5249272"/>
              <a:ext cx="5040000" cy="1107996"/>
            </a:xfrm>
            <a:prstGeom prst="rect">
              <a:avLst/>
            </a:prstGeom>
            <a:noFill/>
          </p:spPr>
          <p:txBody>
            <a:bodyPr wrap="square" rtlCol="0">
              <a:spAutoFit/>
            </a:bodyPr>
            <a:lstStyle/>
            <a:p>
              <a:pPr lvl="0">
                <a:defRPr/>
              </a:pPr>
              <a:r>
                <a:rPr lang="ja-JP" altLang="en-US" sz="1100" dirty="0">
                  <a:latin typeface="+mn-ea"/>
                </a:rPr>
                <a:t>女性が管理職として活躍でき、男女とも長く勤められるよう雇用環境の整備を行うための行動計画を策定しています。</a:t>
              </a:r>
              <a:endParaRPr lang="en-US" altLang="ja-JP" sz="1100" dirty="0">
                <a:latin typeface="+mn-ea"/>
              </a:endParaRPr>
            </a:p>
            <a:p>
              <a:pPr lvl="0">
                <a:defRPr/>
              </a:pPr>
              <a:r>
                <a:rPr lang="en-US" altLang="ja-JP" sz="1100" dirty="0">
                  <a:latin typeface="+mn-ea"/>
                </a:rPr>
                <a:t>2016</a:t>
              </a:r>
              <a:r>
                <a:rPr lang="ja-JP" altLang="en-US" sz="1100" dirty="0">
                  <a:latin typeface="+mn-ea"/>
                </a:rPr>
                <a:t>年に初めて女性管理職を登用し、</a:t>
              </a:r>
              <a:r>
                <a:rPr lang="en-US" altLang="ja-JP" sz="1100" dirty="0">
                  <a:latin typeface="+mn-ea"/>
                </a:rPr>
                <a:t>2025</a:t>
              </a:r>
              <a:r>
                <a:rPr lang="ja-JP" altLang="en-US" sz="1100" dirty="0">
                  <a:latin typeface="+mn-ea"/>
                </a:rPr>
                <a:t>年</a:t>
              </a:r>
              <a:r>
                <a:rPr lang="en-US" altLang="ja-JP" sz="1100" dirty="0">
                  <a:latin typeface="+mn-ea"/>
                </a:rPr>
                <a:t>4</a:t>
              </a:r>
              <a:r>
                <a:rPr lang="ja-JP" altLang="en-US" sz="1100" dirty="0">
                  <a:latin typeface="+mn-ea"/>
                </a:rPr>
                <a:t>月現在では</a:t>
              </a:r>
              <a:r>
                <a:rPr lang="en-US" altLang="ja-JP" sz="1100" dirty="0">
                  <a:latin typeface="+mn-ea"/>
                </a:rPr>
                <a:t>4</a:t>
              </a:r>
              <a:r>
                <a:rPr lang="ja-JP" altLang="en-US" sz="1100" dirty="0">
                  <a:latin typeface="+mn-ea"/>
                </a:rPr>
                <a:t>名の女性社員が管理職として活躍しています。女性管理職の比率は全体の</a:t>
              </a:r>
              <a:r>
                <a:rPr lang="en-US" altLang="ja-JP" sz="1100" dirty="0">
                  <a:latin typeface="+mn-ea"/>
                </a:rPr>
                <a:t>3.8</a:t>
              </a:r>
              <a:r>
                <a:rPr lang="ja-JP" altLang="en-US" sz="1100" dirty="0">
                  <a:latin typeface="+mn-ea"/>
                </a:rPr>
                <a:t>％となっています。また、社外に女性専用ヘルプラインを設置し、女性ならではの悩みを匿名で相談できるようにしています。</a:t>
              </a:r>
              <a:endParaRPr lang="en-US" altLang="ja-JP" sz="1100" dirty="0">
                <a:latin typeface="+mn-ea"/>
              </a:endParaRPr>
            </a:p>
          </p:txBody>
        </p:sp>
        <p:sp>
          <p:nvSpPr>
            <p:cNvPr id="47" name="テキスト ボックス 46"/>
            <p:cNvSpPr txBox="1"/>
            <p:nvPr/>
          </p:nvSpPr>
          <p:spPr>
            <a:xfrm>
              <a:off x="415309" y="4918828"/>
              <a:ext cx="3942634" cy="276999"/>
            </a:xfrm>
            <a:prstGeom prst="rect">
              <a:avLst/>
            </a:prstGeom>
            <a:noFill/>
          </p:spPr>
          <p:txBody>
            <a:bodyPr wrap="square" rtlCol="0">
              <a:spAutoFit/>
            </a:bodyPr>
            <a:lstStyle/>
            <a:p>
              <a:pPr>
                <a:defRPr/>
              </a:pPr>
              <a:r>
                <a:rPr lang="ja-JP" altLang="en-US" sz="1200" dirty="0">
                  <a:solidFill>
                    <a:prstClr val="black"/>
                  </a:solidFill>
                  <a:latin typeface="+mn-ea"/>
                </a:rPr>
                <a:t>女性活躍推進の取組み</a:t>
              </a:r>
            </a:p>
          </p:txBody>
        </p:sp>
        <p:cxnSp>
          <p:nvCxnSpPr>
            <p:cNvPr id="55" name="直線コネクタ 54"/>
            <p:cNvCxnSpPr/>
            <p:nvPr/>
          </p:nvCxnSpPr>
          <p:spPr>
            <a:xfrm>
              <a:off x="402958" y="5195827"/>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6664248" y="1301736"/>
            <a:ext cx="5040000" cy="919188"/>
            <a:chOff x="6670146" y="1322430"/>
            <a:chExt cx="5040000" cy="919188"/>
          </a:xfrm>
        </p:grpSpPr>
        <p:sp>
          <p:nvSpPr>
            <p:cNvPr id="10" name="テキスト ボックス 9"/>
            <p:cNvSpPr txBox="1"/>
            <p:nvPr/>
          </p:nvSpPr>
          <p:spPr>
            <a:xfrm>
              <a:off x="6679524" y="1322430"/>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異動希望調査</a:t>
              </a:r>
            </a:p>
          </p:txBody>
        </p:sp>
        <p:sp>
          <p:nvSpPr>
            <p:cNvPr id="12" name="テキスト ボックス 11"/>
            <p:cNvSpPr txBox="1"/>
            <p:nvPr/>
          </p:nvSpPr>
          <p:spPr>
            <a:xfrm>
              <a:off x="6670146" y="1641454"/>
              <a:ext cx="5040000" cy="600164"/>
            </a:xfrm>
            <a:prstGeom prst="rect">
              <a:avLst/>
            </a:prstGeom>
            <a:noFill/>
          </p:spPr>
          <p:txBody>
            <a:bodyPr wrap="square" rtlCol="0">
              <a:spAutoFit/>
            </a:bodyPr>
            <a:lstStyle/>
            <a:p>
              <a:pPr>
                <a:defRPr/>
              </a:pPr>
              <a:r>
                <a:rPr lang="ja-JP" altLang="en-US" sz="1100" dirty="0">
                  <a:latin typeface="+mn-ea"/>
                </a:rPr>
                <a:t>全社員を対象に</a:t>
              </a:r>
              <a:r>
                <a:rPr lang="en-US" altLang="ja-JP" sz="1100" dirty="0">
                  <a:latin typeface="+mn-ea"/>
                </a:rPr>
                <a:t>2020</a:t>
              </a:r>
              <a:r>
                <a:rPr lang="ja-JP" altLang="en-US" sz="1100" dirty="0">
                  <a:latin typeface="+mn-ea"/>
                </a:rPr>
                <a:t>年・</a:t>
              </a:r>
              <a:r>
                <a:rPr lang="en-US" altLang="ja-JP" sz="1100" dirty="0">
                  <a:latin typeface="+mn-ea"/>
                </a:rPr>
                <a:t>2023</a:t>
              </a:r>
              <a:r>
                <a:rPr lang="ja-JP" altLang="en-US" sz="1100" dirty="0">
                  <a:latin typeface="+mn-ea"/>
                </a:rPr>
                <a:t>年に異動希望調査を実施しました。</a:t>
              </a:r>
              <a:endParaRPr lang="en-US" altLang="ja-JP" sz="1100" dirty="0">
                <a:latin typeface="+mn-ea"/>
              </a:endParaRPr>
            </a:p>
            <a:p>
              <a:pPr>
                <a:defRPr/>
              </a:pPr>
              <a:r>
                <a:rPr lang="ja-JP" altLang="en-US" sz="1100" dirty="0">
                  <a:latin typeface="+mn-ea"/>
                </a:rPr>
                <a:t>この調査は、定期的に実施し可能な範囲で社員の希望に添えるように調整しています。</a:t>
              </a:r>
              <a:endParaRPr lang="en-US" altLang="ja-JP" sz="1100" dirty="0">
                <a:latin typeface="+mn-ea"/>
              </a:endParaRPr>
            </a:p>
          </p:txBody>
        </p:sp>
        <p:cxnSp>
          <p:nvCxnSpPr>
            <p:cNvPr id="56" name="直線コネクタ 55"/>
            <p:cNvCxnSpPr/>
            <p:nvPr/>
          </p:nvCxnSpPr>
          <p:spPr>
            <a:xfrm>
              <a:off x="6670146" y="1601046"/>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6670146" y="2374188"/>
            <a:ext cx="5045119" cy="1114871"/>
            <a:chOff x="6665027" y="4147554"/>
            <a:chExt cx="5045119" cy="1114871"/>
          </a:xfrm>
        </p:grpSpPr>
        <p:sp>
          <p:nvSpPr>
            <p:cNvPr id="42" name="テキスト ボックス 41"/>
            <p:cNvSpPr txBox="1"/>
            <p:nvPr/>
          </p:nvSpPr>
          <p:spPr>
            <a:xfrm>
              <a:off x="6668505" y="4147554"/>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社内動画配信サービス</a:t>
              </a:r>
            </a:p>
          </p:txBody>
        </p:sp>
        <p:sp>
          <p:nvSpPr>
            <p:cNvPr id="44" name="テキスト ボックス 43"/>
            <p:cNvSpPr txBox="1"/>
            <p:nvPr/>
          </p:nvSpPr>
          <p:spPr>
            <a:xfrm>
              <a:off x="6670146" y="4477595"/>
              <a:ext cx="5040000" cy="784830"/>
            </a:xfrm>
            <a:prstGeom prst="rect">
              <a:avLst/>
            </a:prstGeom>
            <a:noFill/>
          </p:spPr>
          <p:txBody>
            <a:bodyPr wrap="square" rtlCol="0">
              <a:spAutoFit/>
            </a:bodyPr>
            <a:lstStyle/>
            <a:p>
              <a:pPr>
                <a:defRPr/>
              </a:pPr>
              <a:r>
                <a:rPr lang="en-US" altLang="ja-JP" sz="1100" dirty="0">
                  <a:latin typeface="+mn-ea"/>
                </a:rPr>
                <a:t>2023</a:t>
              </a:r>
              <a:r>
                <a:rPr lang="ja-JP" altLang="en-US" sz="1100" dirty="0">
                  <a:latin typeface="+mn-ea"/>
                </a:rPr>
                <a:t>年</a:t>
              </a:r>
              <a:r>
                <a:rPr lang="en-US" altLang="ja-JP" sz="1100" dirty="0">
                  <a:latin typeface="+mn-ea"/>
                </a:rPr>
                <a:t>4</a:t>
              </a:r>
              <a:r>
                <a:rPr lang="ja-JP" altLang="en-US" sz="1100" dirty="0">
                  <a:latin typeface="+mn-ea"/>
                </a:rPr>
                <a:t>月より社内動画配信サービスとして「</a:t>
              </a:r>
              <a:r>
                <a:rPr lang="en-US" altLang="ja-JP" sz="1100" dirty="0">
                  <a:latin typeface="+mn-ea"/>
                </a:rPr>
                <a:t>KANTO ISUZU ROOM</a:t>
              </a:r>
              <a:r>
                <a:rPr lang="ja-JP" altLang="en-US" sz="1100" dirty="0">
                  <a:latin typeface="+mn-ea"/>
                </a:rPr>
                <a:t>」を導入しました。</a:t>
              </a:r>
              <a:endParaRPr lang="en-US" altLang="ja-JP" sz="1100" dirty="0">
                <a:latin typeface="+mn-ea"/>
              </a:endParaRPr>
            </a:p>
            <a:p>
              <a:pPr lvl="0">
                <a:defRPr/>
              </a:pPr>
              <a:r>
                <a:rPr lang="ja-JP" altLang="en-US" sz="1100" dirty="0">
                  <a:latin typeface="+mn-ea"/>
                </a:rPr>
                <a:t>社内でのコミュニケーションの活性化や社内活動を動画で配信することで分かりやすい情報共有の場として利用しています。</a:t>
              </a:r>
              <a:endParaRPr lang="en-US" altLang="ja-JP" sz="1100" dirty="0">
                <a:latin typeface="+mn-ea"/>
              </a:endParaRPr>
            </a:p>
          </p:txBody>
        </p:sp>
        <p:cxnSp>
          <p:nvCxnSpPr>
            <p:cNvPr id="58" name="直線コネクタ 57"/>
            <p:cNvCxnSpPr/>
            <p:nvPr/>
          </p:nvCxnSpPr>
          <p:spPr>
            <a:xfrm>
              <a:off x="6665027" y="4424553"/>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6662609" y="3628639"/>
            <a:ext cx="5062034" cy="1092308"/>
            <a:chOff x="6659129" y="5411151"/>
            <a:chExt cx="5062034" cy="1092308"/>
          </a:xfrm>
        </p:grpSpPr>
        <p:sp>
          <p:nvSpPr>
            <p:cNvPr id="37" name="テキスト ボックス 36"/>
            <p:cNvSpPr txBox="1"/>
            <p:nvPr/>
          </p:nvSpPr>
          <p:spPr>
            <a:xfrm>
              <a:off x="6676854" y="5411151"/>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会社行事</a:t>
              </a:r>
            </a:p>
          </p:txBody>
        </p:sp>
        <p:sp>
          <p:nvSpPr>
            <p:cNvPr id="39" name="テキスト ボックス 38"/>
            <p:cNvSpPr txBox="1"/>
            <p:nvPr/>
          </p:nvSpPr>
          <p:spPr>
            <a:xfrm>
              <a:off x="6681163" y="5734018"/>
              <a:ext cx="5040000" cy="769441"/>
            </a:xfrm>
            <a:prstGeom prst="rect">
              <a:avLst/>
            </a:prstGeom>
            <a:noFill/>
          </p:spPr>
          <p:txBody>
            <a:bodyPr wrap="square" rtlCol="0">
              <a:spAutoFit/>
            </a:bodyPr>
            <a:lstStyle/>
            <a:p>
              <a:pPr lvl="0">
                <a:defRPr/>
              </a:pPr>
              <a:r>
                <a:rPr lang="ja-JP" altLang="en-US" sz="1100" dirty="0">
                  <a:latin typeface="+mn-ea"/>
                </a:rPr>
                <a:t>毎年、従業員同士の社内コミュニケーションを促進することを目的とした会社行事を行っています。各拠点ごとに若手社員が中心となり企画・調整・運営を実施し、日帰りバス旅行やバーベキュー、ボウリング大会などで親睦を深めています。</a:t>
              </a:r>
              <a:endParaRPr lang="en-US" altLang="ja-JP" sz="1100" dirty="0">
                <a:latin typeface="+mn-ea"/>
              </a:endParaRPr>
            </a:p>
          </p:txBody>
        </p:sp>
        <p:cxnSp>
          <p:nvCxnSpPr>
            <p:cNvPr id="60" name="直線コネクタ 59"/>
            <p:cNvCxnSpPr/>
            <p:nvPr/>
          </p:nvCxnSpPr>
          <p:spPr>
            <a:xfrm>
              <a:off x="6659129" y="5689950"/>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aphicFrame>
        <p:nvGraphicFramePr>
          <p:cNvPr id="3" name="表 2"/>
          <p:cNvGraphicFramePr>
            <a:graphicFrameLocks noGrp="1"/>
          </p:cNvGraphicFramePr>
          <p:nvPr>
            <p:extLst>
              <p:ext uri="{D42A27DB-BD31-4B8C-83A1-F6EECF244321}">
                <p14:modId xmlns:p14="http://schemas.microsoft.com/office/powerpoint/2010/main" val="3591838132"/>
              </p:ext>
            </p:extLst>
          </p:nvPr>
        </p:nvGraphicFramePr>
        <p:xfrm>
          <a:off x="604343" y="3010430"/>
          <a:ext cx="4860000" cy="576000"/>
        </p:xfrm>
        <a:graphic>
          <a:graphicData uri="http://schemas.openxmlformats.org/drawingml/2006/table">
            <a:tbl>
              <a:tblPr firstRow="1" bandRow="1">
                <a:tableStyleId>{F5AB1C69-6EDB-4FF4-983F-18BD219EF322}</a:tableStyleId>
              </a:tblPr>
              <a:tblGrid>
                <a:gridCol w="2430000">
                  <a:extLst>
                    <a:ext uri="{9D8B030D-6E8A-4147-A177-3AD203B41FA5}">
                      <a16:colId xmlns:a16="http://schemas.microsoft.com/office/drawing/2014/main" val="2411855012"/>
                    </a:ext>
                  </a:extLst>
                </a:gridCol>
                <a:gridCol w="2430000">
                  <a:extLst>
                    <a:ext uri="{9D8B030D-6E8A-4147-A177-3AD203B41FA5}">
                      <a16:colId xmlns:a16="http://schemas.microsoft.com/office/drawing/2014/main" val="263413134"/>
                    </a:ext>
                  </a:extLst>
                </a:gridCol>
              </a:tblGrid>
              <a:tr h="288000">
                <a:tc>
                  <a:txBody>
                    <a:bodyPr/>
                    <a:lstStyle/>
                    <a:p>
                      <a:r>
                        <a:rPr kumimoji="1" lang="en-US" altLang="ja-JP" sz="1100" dirty="0"/>
                        <a:t>2024</a:t>
                      </a:r>
                      <a:r>
                        <a:rPr kumimoji="1" lang="ja-JP" altLang="en-US" sz="1100" dirty="0"/>
                        <a:t>年</a:t>
                      </a:r>
                      <a:r>
                        <a:rPr kumimoji="1" lang="en-US" altLang="ja-JP" sz="1100" dirty="0"/>
                        <a:t>4</a:t>
                      </a:r>
                      <a:r>
                        <a:rPr kumimoji="1" lang="ja-JP" altLang="en-US" sz="1100" dirty="0"/>
                        <a:t>月</a:t>
                      </a:r>
                    </a:p>
                  </a:txBody>
                  <a:tcPr anchor="ctr"/>
                </a:tc>
                <a:tc>
                  <a:txBody>
                    <a:bodyPr/>
                    <a:lstStyle/>
                    <a:p>
                      <a:r>
                        <a:rPr kumimoji="1" lang="en-US" altLang="ja-JP" sz="1100" dirty="0"/>
                        <a:t>2025</a:t>
                      </a:r>
                      <a:r>
                        <a:rPr kumimoji="1" lang="ja-JP" altLang="en-US" sz="1100" dirty="0"/>
                        <a:t>年</a:t>
                      </a:r>
                      <a:r>
                        <a:rPr kumimoji="1" lang="en-US" altLang="ja-JP" sz="1100" dirty="0"/>
                        <a:t>4</a:t>
                      </a:r>
                      <a:r>
                        <a:rPr kumimoji="1" lang="ja-JP" altLang="en-US" sz="1100" dirty="0"/>
                        <a:t>月</a:t>
                      </a:r>
                    </a:p>
                  </a:txBody>
                  <a:tcPr anchor="ctr"/>
                </a:tc>
                <a:extLst>
                  <a:ext uri="{0D108BD9-81ED-4DB2-BD59-A6C34878D82A}">
                    <a16:rowId xmlns:a16="http://schemas.microsoft.com/office/drawing/2014/main" val="2361617515"/>
                  </a:ext>
                </a:extLst>
              </a:tr>
              <a:tr h="288000">
                <a:tc>
                  <a:txBody>
                    <a:bodyPr/>
                    <a:lstStyle/>
                    <a:p>
                      <a:r>
                        <a:rPr kumimoji="1" lang="en-US" altLang="ja-JP" sz="1100" dirty="0">
                          <a:solidFill>
                            <a:schemeClr val="tx1"/>
                          </a:solidFill>
                        </a:rPr>
                        <a:t>4</a:t>
                      </a:r>
                      <a:r>
                        <a:rPr kumimoji="1" lang="ja-JP" altLang="en-US" sz="1100" dirty="0">
                          <a:solidFill>
                            <a:schemeClr val="tx1"/>
                          </a:solidFill>
                        </a:rPr>
                        <a:t>名（</a:t>
                      </a:r>
                      <a:r>
                        <a:rPr kumimoji="1" lang="en-US" altLang="ja-JP" sz="1100" dirty="0">
                          <a:solidFill>
                            <a:schemeClr val="tx1"/>
                          </a:solidFill>
                        </a:rPr>
                        <a:t>3.7</a:t>
                      </a:r>
                      <a:r>
                        <a:rPr kumimoji="1" lang="ja-JP" altLang="en-US" sz="1100" dirty="0">
                          <a:solidFill>
                            <a:schemeClr val="tx1"/>
                          </a:solidFill>
                        </a:rPr>
                        <a:t>％）</a:t>
                      </a:r>
                    </a:p>
                  </a:txBody>
                  <a:tcPr anchor="ctr"/>
                </a:tc>
                <a:tc>
                  <a:txBody>
                    <a:bodyPr/>
                    <a:lstStyle/>
                    <a:p>
                      <a:r>
                        <a:rPr kumimoji="1" lang="en-US" altLang="ja-JP" sz="1100" dirty="0">
                          <a:solidFill>
                            <a:schemeClr val="tx1"/>
                          </a:solidFill>
                        </a:rPr>
                        <a:t>4</a:t>
                      </a:r>
                      <a:r>
                        <a:rPr kumimoji="1" lang="ja-JP" altLang="en-US" sz="1100" dirty="0">
                          <a:solidFill>
                            <a:schemeClr val="tx1"/>
                          </a:solidFill>
                        </a:rPr>
                        <a:t>名（</a:t>
                      </a:r>
                      <a:r>
                        <a:rPr kumimoji="1" lang="en-US" altLang="ja-JP" sz="1100" dirty="0">
                          <a:solidFill>
                            <a:schemeClr val="tx1"/>
                          </a:solidFill>
                        </a:rPr>
                        <a:t>3.8</a:t>
                      </a:r>
                      <a:r>
                        <a:rPr kumimoji="1" lang="ja-JP" altLang="en-US" sz="1100" dirty="0">
                          <a:solidFill>
                            <a:schemeClr val="tx1"/>
                          </a:solidFill>
                        </a:rPr>
                        <a:t>％）</a:t>
                      </a:r>
                    </a:p>
                  </a:txBody>
                  <a:tcPr anchor="ctr"/>
                </a:tc>
                <a:extLst>
                  <a:ext uri="{0D108BD9-81ED-4DB2-BD59-A6C34878D82A}">
                    <a16:rowId xmlns:a16="http://schemas.microsoft.com/office/drawing/2014/main" val="2460995217"/>
                  </a:ext>
                </a:extLst>
              </a:tr>
            </a:tbl>
          </a:graphicData>
        </a:graphic>
      </p:graphicFrame>
      <p:grpSp>
        <p:nvGrpSpPr>
          <p:cNvPr id="52" name="グループ化 51"/>
          <p:cNvGrpSpPr/>
          <p:nvPr/>
        </p:nvGrpSpPr>
        <p:grpSpPr>
          <a:xfrm>
            <a:off x="547471" y="3825432"/>
            <a:ext cx="5042635" cy="918609"/>
            <a:chOff x="553793" y="5440106"/>
            <a:chExt cx="5042635" cy="918609"/>
          </a:xfrm>
        </p:grpSpPr>
        <p:sp>
          <p:nvSpPr>
            <p:cNvPr id="53" name="テキスト ボックス 52"/>
            <p:cNvSpPr txBox="1"/>
            <p:nvPr/>
          </p:nvSpPr>
          <p:spPr>
            <a:xfrm>
              <a:off x="557271" y="5440106"/>
              <a:ext cx="3247418" cy="276999"/>
            </a:xfrm>
            <a:prstGeom prst="rect">
              <a:avLst/>
            </a:prstGeom>
            <a:noFill/>
          </p:spPr>
          <p:txBody>
            <a:bodyPr wrap="square" rtlCol="0">
              <a:spAutoFit/>
            </a:bodyPr>
            <a:lstStyle/>
            <a:p>
              <a:pPr>
                <a:defRPr/>
              </a:pPr>
              <a:r>
                <a:rPr lang="ja-JP" altLang="en-US" sz="1200" dirty="0">
                  <a:latin typeface="+mn-ea"/>
                </a:rPr>
                <a:t>働きやすい職場環境づくりの取組み</a:t>
              </a:r>
            </a:p>
          </p:txBody>
        </p:sp>
        <p:sp>
          <p:nvSpPr>
            <p:cNvPr id="54" name="テキスト ボックス 53"/>
            <p:cNvSpPr txBox="1"/>
            <p:nvPr/>
          </p:nvSpPr>
          <p:spPr>
            <a:xfrm>
              <a:off x="556428" y="5758551"/>
              <a:ext cx="5040000" cy="600164"/>
            </a:xfrm>
            <a:prstGeom prst="rect">
              <a:avLst/>
            </a:prstGeom>
            <a:noFill/>
          </p:spPr>
          <p:txBody>
            <a:bodyPr wrap="square" rtlCol="0">
              <a:spAutoFit/>
            </a:bodyPr>
            <a:lstStyle/>
            <a:p>
              <a:pPr>
                <a:defRPr/>
              </a:pPr>
              <a:r>
                <a:rPr lang="ja-JP" altLang="en-US" sz="1100" dirty="0">
                  <a:latin typeface="+mn-ea"/>
                </a:rPr>
                <a:t>全従業員を対象に「関東いすゞ従業員満足度</a:t>
              </a:r>
              <a:r>
                <a:rPr lang="en-US" altLang="ja-JP" sz="1100" dirty="0">
                  <a:latin typeface="+mn-ea"/>
                </a:rPr>
                <a:t>(ES)</a:t>
              </a:r>
              <a:r>
                <a:rPr lang="ja-JP" altLang="en-US" sz="1100" dirty="0">
                  <a:latin typeface="+mn-ea"/>
                </a:rPr>
                <a:t>アンケート」を毎年実施しています。従業員の本音が回答しやすいように無記名・</a:t>
              </a:r>
              <a:r>
                <a:rPr lang="en-US" altLang="ja-JP" sz="1100" dirty="0">
                  <a:latin typeface="+mn-ea"/>
                </a:rPr>
                <a:t>Web</a:t>
              </a:r>
              <a:r>
                <a:rPr lang="ja-JP" altLang="en-US" sz="1100" dirty="0">
                  <a:latin typeface="+mn-ea"/>
                </a:rPr>
                <a:t>回答で行い、働きやすい職場づくりに活かしています。</a:t>
              </a:r>
              <a:endParaRPr lang="en-US" altLang="ja-JP" sz="1100" dirty="0">
                <a:latin typeface="+mn-ea"/>
              </a:endParaRPr>
            </a:p>
          </p:txBody>
        </p:sp>
        <p:cxnSp>
          <p:nvCxnSpPr>
            <p:cNvPr id="57" name="直線コネクタ 56"/>
            <p:cNvCxnSpPr/>
            <p:nvPr/>
          </p:nvCxnSpPr>
          <p:spPr>
            <a:xfrm>
              <a:off x="553793" y="5717988"/>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545480" y="4898798"/>
            <a:ext cx="5040000" cy="923683"/>
            <a:chOff x="6658895" y="5542031"/>
            <a:chExt cx="5040000" cy="923683"/>
          </a:xfrm>
        </p:grpSpPr>
        <p:sp>
          <p:nvSpPr>
            <p:cNvPr id="62" name="テキスト ボックス 61"/>
            <p:cNvSpPr txBox="1"/>
            <p:nvPr/>
          </p:nvSpPr>
          <p:spPr>
            <a:xfrm>
              <a:off x="6658895" y="5865550"/>
              <a:ext cx="5040000" cy="600164"/>
            </a:xfrm>
            <a:prstGeom prst="rect">
              <a:avLst/>
            </a:prstGeom>
            <a:noFill/>
          </p:spPr>
          <p:txBody>
            <a:bodyPr wrap="square" rtlCol="0">
              <a:spAutoFit/>
            </a:bodyPr>
            <a:lstStyle/>
            <a:p>
              <a:pPr>
                <a:defRPr/>
              </a:pPr>
              <a:r>
                <a:rPr lang="ja-JP" altLang="en-US" sz="1100" dirty="0">
                  <a:latin typeface="+mn-ea"/>
                </a:rPr>
                <a:t>管理職を対象に、</a:t>
              </a:r>
              <a:r>
                <a:rPr lang="ja-JP" altLang="ja-JP" sz="1100" dirty="0"/>
                <a:t>福利厚生の増進と経営参画意識の向上を図ることを目的に関東いすゞ従業員持株会を設立</a:t>
              </a:r>
              <a:r>
                <a:rPr lang="ja-JP" altLang="en-US" sz="1100" dirty="0"/>
                <a:t>（</a:t>
              </a:r>
              <a:r>
                <a:rPr lang="en-US" altLang="ja-JP" sz="1100" dirty="0"/>
                <a:t>2020</a:t>
              </a:r>
              <a:r>
                <a:rPr lang="ja-JP" altLang="en-US" sz="1100" dirty="0"/>
                <a:t>年</a:t>
              </a:r>
              <a:r>
                <a:rPr lang="en-US" altLang="ja-JP" sz="1100" dirty="0"/>
                <a:t>2</a:t>
              </a:r>
              <a:r>
                <a:rPr lang="ja-JP" altLang="en-US" sz="1100" dirty="0"/>
                <a:t>月）</a:t>
              </a:r>
              <a:r>
                <a:rPr lang="ja-JP" altLang="ja-JP" sz="1100" dirty="0"/>
                <a:t>しました。</a:t>
              </a:r>
              <a:endParaRPr lang="en-US" altLang="ja-JP" sz="1100" dirty="0"/>
            </a:p>
            <a:p>
              <a:pPr>
                <a:defRPr/>
              </a:pPr>
              <a:r>
                <a:rPr lang="en-US" altLang="ja-JP" sz="1100" dirty="0">
                  <a:latin typeface="+mn-ea"/>
                </a:rPr>
                <a:t>2025</a:t>
              </a:r>
              <a:r>
                <a:rPr lang="ja-JP" altLang="en-US" sz="1100" dirty="0">
                  <a:latin typeface="+mn-ea"/>
                </a:rPr>
                <a:t>年</a:t>
              </a:r>
              <a:r>
                <a:rPr lang="en-US" altLang="ja-JP" sz="1100" dirty="0">
                  <a:latin typeface="+mn-ea"/>
                </a:rPr>
                <a:t>4</a:t>
              </a:r>
              <a:r>
                <a:rPr lang="ja-JP" altLang="en-US" sz="1100" dirty="0">
                  <a:latin typeface="+mn-ea"/>
                </a:rPr>
                <a:t>月現在、管理職の</a:t>
              </a:r>
              <a:r>
                <a:rPr lang="en-US" altLang="ja-JP" sz="1100" dirty="0">
                  <a:latin typeface="+mn-ea"/>
                </a:rPr>
                <a:t>93.3</a:t>
              </a:r>
              <a:r>
                <a:rPr lang="ja-JP" altLang="en-US" sz="1100" dirty="0">
                  <a:latin typeface="+mn-ea"/>
                </a:rPr>
                <a:t>％が従業員持株会に参加しています。</a:t>
              </a:r>
            </a:p>
          </p:txBody>
        </p:sp>
        <p:sp>
          <p:nvSpPr>
            <p:cNvPr id="63" name="テキスト ボックス 62"/>
            <p:cNvSpPr txBox="1"/>
            <p:nvPr/>
          </p:nvSpPr>
          <p:spPr>
            <a:xfrm>
              <a:off x="6666972" y="5542031"/>
              <a:ext cx="4757368" cy="276999"/>
            </a:xfrm>
            <a:prstGeom prst="rect">
              <a:avLst/>
            </a:prstGeom>
            <a:noFill/>
          </p:spPr>
          <p:txBody>
            <a:bodyPr wrap="square" rtlCol="0">
              <a:spAutoFit/>
            </a:bodyPr>
            <a:lstStyle/>
            <a:p>
              <a:pPr>
                <a:defRPr/>
              </a:pPr>
              <a:r>
                <a:rPr lang="ja-JP" altLang="en-US" sz="1200" dirty="0">
                  <a:solidFill>
                    <a:prstClr val="black"/>
                  </a:solidFill>
                  <a:latin typeface="+mn-ea"/>
                </a:rPr>
                <a:t>従業員持株会</a:t>
              </a:r>
            </a:p>
          </p:txBody>
        </p:sp>
        <p:cxnSp>
          <p:nvCxnSpPr>
            <p:cNvPr id="71" name="直線コネクタ 70"/>
            <p:cNvCxnSpPr/>
            <p:nvPr/>
          </p:nvCxnSpPr>
          <p:spPr>
            <a:xfrm>
              <a:off x="6659784" y="5822365"/>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1919017" y="2757306"/>
            <a:ext cx="2222547" cy="261610"/>
          </a:xfrm>
          <a:prstGeom prst="rect">
            <a:avLst/>
          </a:prstGeom>
          <a:noFill/>
        </p:spPr>
        <p:txBody>
          <a:bodyPr wrap="square" rtlCol="0">
            <a:spAutoFit/>
          </a:bodyPr>
          <a:lstStyle/>
          <a:p>
            <a:pPr algn="ctr">
              <a:defRPr/>
            </a:pPr>
            <a:r>
              <a:rPr lang="ja-JP" altLang="en-US" sz="1100" dirty="0">
                <a:latin typeface="+mn-ea"/>
              </a:rPr>
              <a:t>女性管理職比率</a:t>
            </a:r>
          </a:p>
        </p:txBody>
      </p:sp>
    </p:spTree>
    <p:extLst>
      <p:ext uri="{BB962C8B-B14F-4D97-AF65-F5344CB8AC3E}">
        <p14:creationId xmlns:p14="http://schemas.microsoft.com/office/powerpoint/2010/main" val="252588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12</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品質</a:t>
            </a:r>
            <a:endParaRPr lang="en-US" altLang="ja-JP" sz="1600" b="1" dirty="0">
              <a:solidFill>
                <a:srgbClr val="CC0000"/>
              </a:solidFill>
              <a:latin typeface="+mn-ea"/>
            </a:endParaRP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244" y="667694"/>
            <a:ext cx="468000" cy="468000"/>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4599" y="667694"/>
            <a:ext cx="468000" cy="468000"/>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4954" y="667694"/>
            <a:ext cx="468000" cy="468000"/>
          </a:xfrm>
          <a:prstGeom prst="rect">
            <a:avLst/>
          </a:prstGeom>
        </p:spPr>
      </p:pic>
      <p:grpSp>
        <p:nvGrpSpPr>
          <p:cNvPr id="41" name="グループ化 40"/>
          <p:cNvGrpSpPr/>
          <p:nvPr/>
        </p:nvGrpSpPr>
        <p:grpSpPr>
          <a:xfrm>
            <a:off x="0" y="-2897"/>
            <a:ext cx="12192000" cy="366590"/>
            <a:chOff x="0" y="-2897"/>
            <a:chExt cx="12192000" cy="366590"/>
          </a:xfrm>
        </p:grpSpPr>
        <p:sp>
          <p:nvSpPr>
            <p:cNvPr id="42" name="正方形/長方形 41"/>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3" name="正方形/長方形 42"/>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4" name="正方形/長方形 43"/>
            <p:cNvSpPr/>
            <p:nvPr/>
          </p:nvSpPr>
          <p:spPr>
            <a:xfrm>
              <a:off x="8224279"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5" name="正方形/長方形 44"/>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7" name="正方形/長方形 46"/>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正方形/長方形 47"/>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51" name="テキスト ボックス 50"/>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61" name="テキスト ボックス 60"/>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62" name="テキスト ボックス 61"/>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63" name="テキスト ボックス 62"/>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64" name="テキスト ボックス 63"/>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sp>
        <p:nvSpPr>
          <p:cNvPr id="54" name="テキスト ボックス 53"/>
          <p:cNvSpPr txBox="1"/>
          <p:nvPr/>
        </p:nvSpPr>
        <p:spPr>
          <a:xfrm>
            <a:off x="7668359" y="4860724"/>
            <a:ext cx="3150667" cy="261610"/>
          </a:xfrm>
          <a:prstGeom prst="rect">
            <a:avLst/>
          </a:prstGeom>
          <a:noFill/>
        </p:spPr>
        <p:txBody>
          <a:bodyPr wrap="square" rtlCol="0">
            <a:spAutoFit/>
          </a:bodyPr>
          <a:lstStyle/>
          <a:p>
            <a:pPr lvl="0" algn="ctr">
              <a:defRPr/>
            </a:pPr>
            <a:r>
              <a:rPr lang="ja-JP" altLang="en-US" sz="1050" dirty="0">
                <a:latin typeface="+mn-ea"/>
              </a:rPr>
              <a:t>全国サービス・部品技能コンテストの様子</a:t>
            </a:r>
          </a:p>
        </p:txBody>
      </p:sp>
      <p:grpSp>
        <p:nvGrpSpPr>
          <p:cNvPr id="7" name="グループ化 6"/>
          <p:cNvGrpSpPr/>
          <p:nvPr/>
        </p:nvGrpSpPr>
        <p:grpSpPr>
          <a:xfrm>
            <a:off x="545411" y="1296397"/>
            <a:ext cx="5045887" cy="1433998"/>
            <a:chOff x="545411" y="1296397"/>
            <a:chExt cx="5045887" cy="1433998"/>
          </a:xfrm>
        </p:grpSpPr>
        <p:sp>
          <p:nvSpPr>
            <p:cNvPr id="6" name="テキスト ボックス 5"/>
            <p:cNvSpPr txBox="1"/>
            <p:nvPr/>
          </p:nvSpPr>
          <p:spPr>
            <a:xfrm>
              <a:off x="549658" y="1296397"/>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品質マネジメントシステムの導入</a:t>
              </a:r>
            </a:p>
          </p:txBody>
        </p:sp>
        <p:sp>
          <p:nvSpPr>
            <p:cNvPr id="8" name="テキスト ボックス 7"/>
            <p:cNvSpPr txBox="1"/>
            <p:nvPr/>
          </p:nvSpPr>
          <p:spPr>
            <a:xfrm>
              <a:off x="551298" y="1622399"/>
              <a:ext cx="5040000" cy="1107996"/>
            </a:xfrm>
            <a:prstGeom prst="rect">
              <a:avLst/>
            </a:prstGeom>
            <a:noFill/>
          </p:spPr>
          <p:txBody>
            <a:bodyPr wrap="square" rtlCol="0">
              <a:spAutoFit/>
            </a:bodyPr>
            <a:lstStyle/>
            <a:p>
              <a:pPr lvl="0">
                <a:defRPr/>
              </a:pPr>
              <a:r>
                <a:rPr lang="ja-JP" altLang="en-US" sz="1100" dirty="0">
                  <a:solidFill>
                    <a:prstClr val="black"/>
                  </a:solidFill>
                  <a:latin typeface="+mn-ea"/>
                </a:rPr>
                <a:t>当社では、</a:t>
              </a:r>
              <a:r>
                <a:rPr lang="en-US" altLang="ja-JP" sz="1100" dirty="0">
                  <a:solidFill>
                    <a:prstClr val="black"/>
                  </a:solidFill>
                  <a:latin typeface="+mn-ea"/>
                </a:rPr>
                <a:t>2004</a:t>
              </a:r>
              <a:r>
                <a:rPr lang="ja-JP" altLang="en-US" sz="1100" dirty="0">
                  <a:solidFill>
                    <a:prstClr val="black"/>
                  </a:solidFill>
                  <a:latin typeface="+mn-ea"/>
                </a:rPr>
                <a:t>年よりサービス部門において</a:t>
              </a:r>
              <a:r>
                <a:rPr lang="en-US" altLang="ja-JP" sz="1100" dirty="0">
                  <a:solidFill>
                    <a:prstClr val="black"/>
                  </a:solidFill>
                  <a:latin typeface="+mn-ea"/>
                </a:rPr>
                <a:t>ISO9001</a:t>
              </a:r>
              <a:r>
                <a:rPr lang="ja-JP" altLang="en-US" sz="1100" dirty="0">
                  <a:solidFill>
                    <a:prstClr val="black"/>
                  </a:solidFill>
                  <a:latin typeface="+mn-ea"/>
                </a:rPr>
                <a:t>に沿った品質マネジメントシステムを運用し、</a:t>
              </a:r>
              <a:r>
                <a:rPr lang="en-US" altLang="ja-JP" sz="1100" dirty="0">
                  <a:solidFill>
                    <a:prstClr val="black"/>
                  </a:solidFill>
                  <a:latin typeface="+mn-ea"/>
                </a:rPr>
                <a:t>2017</a:t>
              </a:r>
              <a:r>
                <a:rPr lang="ja-JP" altLang="en-US" sz="1100" dirty="0">
                  <a:solidFill>
                    <a:prstClr val="black"/>
                  </a:solidFill>
                  <a:latin typeface="+mn-ea"/>
                </a:rPr>
                <a:t>年にその認証範囲を全社に拡大して取得しました。年</a:t>
              </a:r>
              <a:r>
                <a:rPr lang="en-US" altLang="ja-JP" sz="1100" dirty="0">
                  <a:solidFill>
                    <a:prstClr val="black"/>
                  </a:solidFill>
                  <a:latin typeface="+mn-ea"/>
                </a:rPr>
                <a:t>2</a:t>
              </a:r>
              <a:r>
                <a:rPr lang="ja-JP" altLang="en-US" sz="1100" dirty="0">
                  <a:solidFill>
                    <a:prstClr val="black"/>
                  </a:solidFill>
                  <a:latin typeface="+mn-ea"/>
                </a:rPr>
                <a:t>回の内部監査と、年</a:t>
              </a:r>
              <a:r>
                <a:rPr lang="en-US" altLang="ja-JP" sz="1100" dirty="0">
                  <a:solidFill>
                    <a:prstClr val="black"/>
                  </a:solidFill>
                  <a:latin typeface="+mn-ea"/>
                </a:rPr>
                <a:t>1</a:t>
              </a:r>
              <a:r>
                <a:rPr lang="ja-JP" altLang="en-US" sz="1100" dirty="0">
                  <a:solidFill>
                    <a:prstClr val="black"/>
                  </a:solidFill>
                  <a:latin typeface="+mn-ea"/>
                </a:rPr>
                <a:t>回の外部認証機関による審査にて品質マネジメントシステムの運用確認を行っています。</a:t>
              </a:r>
              <a:endParaRPr lang="en-US" altLang="ja-JP" sz="1100" dirty="0">
                <a:solidFill>
                  <a:prstClr val="black"/>
                </a:solidFill>
                <a:latin typeface="+mn-ea"/>
              </a:endParaRPr>
            </a:p>
            <a:p>
              <a:pPr lvl="0">
                <a:defRPr/>
              </a:pPr>
              <a:r>
                <a:rPr lang="ja-JP" altLang="en-US" sz="1100" dirty="0">
                  <a:solidFill>
                    <a:prstClr val="black"/>
                  </a:solidFill>
                  <a:latin typeface="+mn-ea"/>
                </a:rPr>
                <a:t>高いレベルの品質で製品・サービスを提供することで、お客様からの信頼を獲得しています。</a:t>
              </a:r>
            </a:p>
          </p:txBody>
        </p:sp>
        <p:cxnSp>
          <p:nvCxnSpPr>
            <p:cNvPr id="55" name="直線コネクタ 54"/>
            <p:cNvCxnSpPr/>
            <p:nvPr/>
          </p:nvCxnSpPr>
          <p:spPr>
            <a:xfrm>
              <a:off x="545411" y="1578129"/>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550530" y="2896026"/>
            <a:ext cx="5040000" cy="1772552"/>
            <a:chOff x="550530" y="3050264"/>
            <a:chExt cx="5040000" cy="1772552"/>
          </a:xfrm>
        </p:grpSpPr>
        <p:sp>
          <p:nvSpPr>
            <p:cNvPr id="37" name="テキスト ボックス 36"/>
            <p:cNvSpPr txBox="1"/>
            <p:nvPr/>
          </p:nvSpPr>
          <p:spPr>
            <a:xfrm>
              <a:off x="553975" y="3050264"/>
              <a:ext cx="5009356" cy="276999"/>
            </a:xfrm>
            <a:prstGeom prst="rect">
              <a:avLst/>
            </a:prstGeom>
            <a:noFill/>
          </p:spPr>
          <p:txBody>
            <a:bodyPr wrap="square" rtlCol="0">
              <a:spAutoFit/>
            </a:bodyPr>
            <a:lstStyle/>
            <a:p>
              <a:pPr lvl="0">
                <a:defRPr/>
              </a:pPr>
              <a:r>
                <a:rPr lang="ja-JP" altLang="en-US" sz="1200" dirty="0">
                  <a:solidFill>
                    <a:prstClr val="black"/>
                  </a:solidFill>
                  <a:latin typeface="+mn-ea"/>
                </a:rPr>
                <a:t>「</a:t>
              </a:r>
              <a:r>
                <a:rPr lang="en-US" altLang="ja-JP" sz="1200" dirty="0">
                  <a:solidFill>
                    <a:prstClr val="black"/>
                  </a:solidFill>
                  <a:latin typeface="+mn-ea"/>
                </a:rPr>
                <a:t>MIMAMORI</a:t>
              </a:r>
              <a:r>
                <a:rPr lang="ja-JP" altLang="en-US" sz="1200" dirty="0">
                  <a:solidFill>
                    <a:prstClr val="black"/>
                  </a:solidFill>
                  <a:latin typeface="+mn-ea"/>
                </a:rPr>
                <a:t>」、「</a:t>
              </a:r>
              <a:r>
                <a:rPr lang="en-US" altLang="ja-JP" sz="1200" dirty="0">
                  <a:solidFill>
                    <a:prstClr val="black"/>
                  </a:solidFill>
                  <a:latin typeface="+mn-ea"/>
                </a:rPr>
                <a:t>PREISM</a:t>
              </a:r>
              <a:r>
                <a:rPr lang="ja-JP" altLang="en-US" sz="1200" dirty="0">
                  <a:solidFill>
                    <a:prstClr val="black"/>
                  </a:solidFill>
                  <a:latin typeface="+mn-ea"/>
                </a:rPr>
                <a:t>」の推進（いすゞ自動車㈱提供）</a:t>
              </a:r>
            </a:p>
          </p:txBody>
        </p:sp>
        <p:sp>
          <p:nvSpPr>
            <p:cNvPr id="39" name="テキスト ボックス 38"/>
            <p:cNvSpPr txBox="1"/>
            <p:nvPr/>
          </p:nvSpPr>
          <p:spPr>
            <a:xfrm>
              <a:off x="550530" y="3376266"/>
              <a:ext cx="5040000" cy="1446550"/>
            </a:xfrm>
            <a:prstGeom prst="rect">
              <a:avLst/>
            </a:prstGeom>
            <a:noFill/>
          </p:spPr>
          <p:txBody>
            <a:bodyPr wrap="square" rtlCol="0">
              <a:spAutoFit/>
            </a:bodyPr>
            <a:lstStyle/>
            <a:p>
              <a:pPr>
                <a:defRPr/>
              </a:pPr>
              <a:r>
                <a:rPr lang="ja-JP" altLang="en-US" sz="1100" dirty="0">
                  <a:solidFill>
                    <a:prstClr val="black"/>
                  </a:solidFill>
                  <a:latin typeface="+mn-ea"/>
                </a:rPr>
                <a:t>「</a:t>
              </a:r>
              <a:r>
                <a:rPr lang="en-US" altLang="ja-JP" sz="1100" dirty="0">
                  <a:solidFill>
                    <a:prstClr val="black"/>
                  </a:solidFill>
                  <a:latin typeface="+mn-ea"/>
                </a:rPr>
                <a:t>MIMAMORI</a:t>
              </a:r>
              <a:r>
                <a:rPr lang="ja-JP" altLang="en-US" sz="1100" dirty="0">
                  <a:solidFill>
                    <a:prstClr val="black"/>
                  </a:solidFill>
                  <a:latin typeface="+mn-ea"/>
                </a:rPr>
                <a:t>」は、遠隔で車両の燃費や現在位置、ドライバーの運転操作情報などの運行情報を、収集・解析するクラウド型の運行管理システムです。</a:t>
              </a:r>
              <a:endParaRPr lang="en-US" altLang="ja-JP" sz="1100" dirty="0">
                <a:solidFill>
                  <a:prstClr val="black"/>
                </a:solidFill>
                <a:latin typeface="+mn-ea"/>
              </a:endParaRPr>
            </a:p>
            <a:p>
              <a:pPr>
                <a:defRPr/>
              </a:pPr>
              <a:r>
                <a:rPr lang="ja-JP" altLang="en-US" sz="1100" dirty="0">
                  <a:solidFill>
                    <a:prstClr val="black"/>
                  </a:solidFill>
                  <a:latin typeface="+mn-ea"/>
                </a:rPr>
                <a:t>「</a:t>
              </a:r>
              <a:r>
                <a:rPr lang="en-US" altLang="ja-JP" sz="1100" dirty="0">
                  <a:solidFill>
                    <a:prstClr val="black"/>
                  </a:solidFill>
                  <a:latin typeface="+mn-ea"/>
                </a:rPr>
                <a:t>PREISM</a:t>
              </a:r>
              <a:r>
                <a:rPr lang="ja-JP" altLang="en-US" sz="1100" dirty="0">
                  <a:solidFill>
                    <a:prstClr val="black"/>
                  </a:solidFill>
                  <a:latin typeface="+mn-ea"/>
                </a:rPr>
                <a:t>」は、⾞両から送信されるコンディションデータを基に、故障などのトラブルが発⽣する前にいすゞサービス⼯場にて予兆・予防整備を施し、休⾞時間の短縮に貢献して稼働維持につなげるサポートサービスです。</a:t>
              </a:r>
              <a:endParaRPr lang="en-US" altLang="ja-JP" sz="1100" dirty="0">
                <a:solidFill>
                  <a:prstClr val="black"/>
                </a:solidFill>
                <a:latin typeface="+mn-ea"/>
              </a:endParaRPr>
            </a:p>
            <a:p>
              <a:pPr>
                <a:defRPr/>
              </a:pPr>
              <a:r>
                <a:rPr lang="ja-JP" altLang="en-US" sz="1100" dirty="0">
                  <a:solidFill>
                    <a:prstClr val="black"/>
                  </a:solidFill>
                  <a:latin typeface="+mn-ea"/>
                </a:rPr>
                <a:t>当社では「</a:t>
              </a:r>
              <a:r>
                <a:rPr lang="en-US" altLang="ja-JP" sz="1100" dirty="0">
                  <a:solidFill>
                    <a:prstClr val="black"/>
                  </a:solidFill>
                  <a:latin typeface="+mn-ea"/>
                </a:rPr>
                <a:t>MIMAMORI</a:t>
              </a:r>
              <a:r>
                <a:rPr lang="ja-JP" altLang="en-US" sz="1100" dirty="0">
                  <a:solidFill>
                    <a:prstClr val="black"/>
                  </a:solidFill>
                  <a:latin typeface="+mn-ea"/>
                </a:rPr>
                <a:t>」「</a:t>
              </a:r>
              <a:r>
                <a:rPr lang="en-US" altLang="ja-JP" sz="1100" dirty="0">
                  <a:solidFill>
                    <a:prstClr val="black"/>
                  </a:solidFill>
                  <a:latin typeface="+mn-ea"/>
                </a:rPr>
                <a:t>PREISM</a:t>
              </a:r>
              <a:r>
                <a:rPr lang="ja-JP" altLang="en-US" sz="1100" dirty="0">
                  <a:solidFill>
                    <a:prstClr val="black"/>
                  </a:solidFill>
                  <a:latin typeface="+mn-ea"/>
                </a:rPr>
                <a:t>」の導入を推進し、その使用方法や活用方法をサポートすることで、お客様の運行管理の効率化・安定的な稼働維持に貢献しています。</a:t>
              </a:r>
            </a:p>
          </p:txBody>
        </p:sp>
        <p:cxnSp>
          <p:nvCxnSpPr>
            <p:cNvPr id="56" name="直線コネクタ 55"/>
            <p:cNvCxnSpPr/>
            <p:nvPr/>
          </p:nvCxnSpPr>
          <p:spPr>
            <a:xfrm>
              <a:off x="550530" y="3328146"/>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6662410" y="1303606"/>
            <a:ext cx="5041955" cy="1761798"/>
            <a:chOff x="6651393" y="1303606"/>
            <a:chExt cx="5041955" cy="1761798"/>
          </a:xfrm>
        </p:grpSpPr>
        <p:sp>
          <p:nvSpPr>
            <p:cNvPr id="10" name="テキスト ボックス 9"/>
            <p:cNvSpPr txBox="1"/>
            <p:nvPr/>
          </p:nvSpPr>
          <p:spPr>
            <a:xfrm>
              <a:off x="6654270" y="1303606"/>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サービス・部品技能コンテスト</a:t>
              </a:r>
            </a:p>
          </p:txBody>
        </p:sp>
        <p:sp>
          <p:nvSpPr>
            <p:cNvPr id="12" name="テキスト ボックス 11"/>
            <p:cNvSpPr txBox="1"/>
            <p:nvPr/>
          </p:nvSpPr>
          <p:spPr>
            <a:xfrm>
              <a:off x="6653348" y="1618854"/>
              <a:ext cx="5040000" cy="1446550"/>
            </a:xfrm>
            <a:prstGeom prst="rect">
              <a:avLst/>
            </a:prstGeom>
            <a:noFill/>
          </p:spPr>
          <p:txBody>
            <a:bodyPr wrap="square" rtlCol="0">
              <a:spAutoFit/>
            </a:bodyPr>
            <a:lstStyle/>
            <a:p>
              <a:pPr lvl="0">
                <a:defRPr/>
              </a:pPr>
              <a:r>
                <a:rPr lang="ja-JP" altLang="en-US" sz="1100" dirty="0">
                  <a:latin typeface="+mn-ea"/>
                </a:rPr>
                <a:t>毎年サービス・部品部門の各クラスのナンバー</a:t>
              </a:r>
              <a:r>
                <a:rPr lang="en-US" altLang="ja-JP" sz="1100" dirty="0">
                  <a:latin typeface="+mn-ea"/>
                </a:rPr>
                <a:t>1</a:t>
              </a:r>
              <a:r>
                <a:rPr lang="ja-JP" altLang="en-US" sz="1100" dirty="0">
                  <a:latin typeface="+mn-ea"/>
                </a:rPr>
                <a:t>を決定する、社内技能コンテストを開催しています。コンテストを通じてサービス・部品スタッフの技術力・顧客対応力およびモチベーションの向上を図っています。</a:t>
              </a:r>
              <a:endParaRPr lang="en-US" altLang="ja-JP" sz="1100" dirty="0">
                <a:latin typeface="+mn-ea"/>
              </a:endParaRPr>
            </a:p>
            <a:p>
              <a:pPr lvl="0">
                <a:defRPr/>
              </a:pPr>
              <a:r>
                <a:rPr lang="ja-JP" altLang="en-US" sz="1100" dirty="0">
                  <a:latin typeface="+mn-ea"/>
                </a:rPr>
                <a:t>また、社内技能コンテストの結果、選抜されたスタッフがいすゞ自動車㈱主催で開催される全国サービス・部品技能コンテストに出場しています。</a:t>
              </a:r>
              <a:endParaRPr lang="en-US" altLang="ja-JP" sz="1100" dirty="0">
                <a:latin typeface="+mn-ea"/>
              </a:endParaRPr>
            </a:p>
            <a:p>
              <a:pPr lvl="0">
                <a:defRPr/>
              </a:pPr>
              <a:r>
                <a:rPr lang="en-US" altLang="ja-JP" sz="1100" dirty="0">
                  <a:latin typeface="+mn-ea"/>
                </a:rPr>
                <a:t>2024</a:t>
              </a:r>
              <a:r>
                <a:rPr lang="ja-JP" altLang="en-US" sz="1100" dirty="0">
                  <a:latin typeface="+mn-ea"/>
                </a:rPr>
                <a:t>年度は団体戦では準優勝に輝き、個人の部アドバイザークラスでは</a:t>
              </a:r>
              <a:r>
                <a:rPr lang="en-US" altLang="ja-JP" sz="1100" dirty="0">
                  <a:latin typeface="+mn-ea"/>
                </a:rPr>
                <a:t>3</a:t>
              </a:r>
              <a:r>
                <a:rPr lang="ja-JP" altLang="en-US" sz="1100" dirty="0">
                  <a:latin typeface="+mn-ea"/>
                </a:rPr>
                <a:t>位に入賞しました。</a:t>
              </a:r>
              <a:endParaRPr lang="en-US" altLang="ja-JP" sz="1100" dirty="0">
                <a:latin typeface="+mn-ea"/>
              </a:endParaRPr>
            </a:p>
            <a:p>
              <a:pPr lvl="0">
                <a:defRPr/>
              </a:pPr>
              <a:r>
                <a:rPr lang="ja-JP" altLang="en-US" sz="1100" dirty="0">
                  <a:latin typeface="+mn-ea"/>
                </a:rPr>
                <a:t>このコンテストはお客様へご提供する品質の向上にも繋がっています。</a:t>
              </a:r>
            </a:p>
          </p:txBody>
        </p:sp>
        <p:cxnSp>
          <p:nvCxnSpPr>
            <p:cNvPr id="57" name="直線コネクタ 56"/>
            <p:cNvCxnSpPr/>
            <p:nvPr/>
          </p:nvCxnSpPr>
          <p:spPr>
            <a:xfrm>
              <a:off x="6651393" y="1571862"/>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l="3801" r="12388"/>
          <a:stretch/>
        </p:blipFill>
        <p:spPr>
          <a:xfrm>
            <a:off x="6748416" y="3206928"/>
            <a:ext cx="2446965" cy="1644476"/>
          </a:xfrm>
          <a:prstGeom prst="rect">
            <a:avLst/>
          </a:prstGeom>
        </p:spPr>
      </p:pic>
      <p:pic>
        <p:nvPicPr>
          <p:cNvPr id="5" name="図 4"/>
          <p:cNvPicPr>
            <a:picLocks noChangeAspect="1"/>
          </p:cNvPicPr>
          <p:nvPr/>
        </p:nvPicPr>
        <p:blipFill rotWithShape="1">
          <a:blip r:embed="rId7" cstate="print">
            <a:extLst>
              <a:ext uri="{28A0092B-C50C-407E-A947-70E740481C1C}">
                <a14:useLocalDpi xmlns:a14="http://schemas.microsoft.com/office/drawing/2010/main" val="0"/>
              </a:ext>
            </a:extLst>
          </a:blip>
          <a:srcRect l="15129" t="2895" r="5583" b="860"/>
          <a:stretch/>
        </p:blipFill>
        <p:spPr>
          <a:xfrm>
            <a:off x="9276744" y="3206928"/>
            <a:ext cx="2420715" cy="1644476"/>
          </a:xfrm>
          <a:prstGeom prst="rect">
            <a:avLst/>
          </a:prstGeom>
        </p:spPr>
      </p:pic>
    </p:spTree>
    <p:extLst>
      <p:ext uri="{BB962C8B-B14F-4D97-AF65-F5344CB8AC3E}">
        <p14:creationId xmlns:p14="http://schemas.microsoft.com/office/powerpoint/2010/main" val="414450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13</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品質</a:t>
            </a:r>
            <a:endParaRPr lang="en-US" altLang="ja-JP" sz="1600" b="1" dirty="0">
              <a:solidFill>
                <a:srgbClr val="CC0000"/>
              </a:solidFill>
              <a:latin typeface="+mn-ea"/>
            </a:endParaRP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156" y="667694"/>
            <a:ext cx="468000" cy="468000"/>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9511" y="667694"/>
            <a:ext cx="468000" cy="468000"/>
          </a:xfrm>
          <a:prstGeom prst="rect">
            <a:avLst/>
          </a:prstGeom>
        </p:spPr>
      </p:pic>
      <p:grpSp>
        <p:nvGrpSpPr>
          <p:cNvPr id="41" name="グループ化 40"/>
          <p:cNvGrpSpPr/>
          <p:nvPr/>
        </p:nvGrpSpPr>
        <p:grpSpPr>
          <a:xfrm>
            <a:off x="0" y="-2897"/>
            <a:ext cx="12192000" cy="366590"/>
            <a:chOff x="0" y="-2897"/>
            <a:chExt cx="12192000" cy="366590"/>
          </a:xfrm>
        </p:grpSpPr>
        <p:sp>
          <p:nvSpPr>
            <p:cNvPr id="42" name="正方形/長方形 41"/>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3" name="正方形/長方形 42"/>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4" name="正方形/長方形 43"/>
            <p:cNvSpPr/>
            <p:nvPr/>
          </p:nvSpPr>
          <p:spPr>
            <a:xfrm>
              <a:off x="8224279"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5" name="正方形/長方形 44"/>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7" name="正方形/長方形 46"/>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正方形/長方形 47"/>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51" name="テキスト ボックス 50"/>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61" name="テキスト ボックス 60"/>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62" name="テキスト ボックス 61"/>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63" name="テキスト ボックス 62"/>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64" name="テキスト ボックス 63"/>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grpSp>
        <p:nvGrpSpPr>
          <p:cNvPr id="4" name="グループ化 3"/>
          <p:cNvGrpSpPr/>
          <p:nvPr/>
        </p:nvGrpSpPr>
        <p:grpSpPr>
          <a:xfrm>
            <a:off x="545629" y="1294900"/>
            <a:ext cx="5040476" cy="1432442"/>
            <a:chOff x="545629" y="1294900"/>
            <a:chExt cx="5040476" cy="1432442"/>
          </a:xfrm>
        </p:grpSpPr>
        <p:sp>
          <p:nvSpPr>
            <p:cNvPr id="46" name="テキスト ボックス 45"/>
            <p:cNvSpPr txBox="1"/>
            <p:nvPr/>
          </p:nvSpPr>
          <p:spPr>
            <a:xfrm>
              <a:off x="554010" y="1294900"/>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プレゼンコンテスト全国大会</a:t>
              </a:r>
            </a:p>
          </p:txBody>
        </p:sp>
        <p:sp>
          <p:nvSpPr>
            <p:cNvPr id="53" name="テキスト ボックス 52"/>
            <p:cNvSpPr txBox="1"/>
            <p:nvPr/>
          </p:nvSpPr>
          <p:spPr>
            <a:xfrm>
              <a:off x="546105" y="1619346"/>
              <a:ext cx="5040000" cy="1107996"/>
            </a:xfrm>
            <a:prstGeom prst="rect">
              <a:avLst/>
            </a:prstGeom>
            <a:noFill/>
          </p:spPr>
          <p:txBody>
            <a:bodyPr wrap="square" rtlCol="0">
              <a:spAutoFit/>
            </a:bodyPr>
            <a:lstStyle/>
            <a:p>
              <a:pPr>
                <a:defRPr/>
              </a:pPr>
              <a:r>
                <a:rPr lang="ja-JP" altLang="en-US" sz="1100" dirty="0">
                  <a:latin typeface="+mn-ea"/>
                </a:rPr>
                <a:t>毎年いすゞ自動車㈱主催で開催される、プレゼンコンテスト全国大会に出場しています。この大会は全国のいすゞ販売会社から選ばれた選手が学科試験と実技試験によって、商品提案などのプレゼンテーション力を競い合う大会です。</a:t>
              </a:r>
              <a:endParaRPr lang="en-US" altLang="ja-JP" sz="1100" dirty="0">
                <a:latin typeface="+mn-ea"/>
              </a:endParaRPr>
            </a:p>
            <a:p>
              <a:pPr>
                <a:defRPr/>
              </a:pPr>
              <a:r>
                <a:rPr lang="en-US" altLang="ja-JP" sz="1100" dirty="0">
                  <a:latin typeface="+mn-ea"/>
                </a:rPr>
                <a:t>2024</a:t>
              </a:r>
              <a:r>
                <a:rPr lang="ja-JP" altLang="en-US" sz="1100" dirty="0">
                  <a:latin typeface="+mn-ea"/>
                </a:rPr>
                <a:t>年度は当社の埼玉法人営業部の営業スタッフが優勝し、昨年の浦和支店の営業スタッフに続き</a:t>
              </a:r>
              <a:r>
                <a:rPr lang="en-US" altLang="ja-JP" sz="1100" dirty="0">
                  <a:latin typeface="+mn-ea"/>
                </a:rPr>
                <a:t>2</a:t>
              </a:r>
              <a:r>
                <a:rPr lang="ja-JP" altLang="en-US" sz="1100" dirty="0">
                  <a:latin typeface="+mn-ea"/>
                </a:rPr>
                <a:t>連覇の快挙を達成しました。</a:t>
              </a:r>
            </a:p>
          </p:txBody>
        </p:sp>
        <p:cxnSp>
          <p:nvCxnSpPr>
            <p:cNvPr id="55" name="直線コネクタ 54"/>
            <p:cNvCxnSpPr/>
            <p:nvPr/>
          </p:nvCxnSpPr>
          <p:spPr>
            <a:xfrm>
              <a:off x="545629" y="1579711"/>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6663009" y="1295812"/>
            <a:ext cx="5040000" cy="1603429"/>
            <a:chOff x="6651992" y="1295812"/>
            <a:chExt cx="5040000" cy="1603429"/>
          </a:xfrm>
        </p:grpSpPr>
        <p:sp>
          <p:nvSpPr>
            <p:cNvPr id="6" name="テキスト ボックス 5"/>
            <p:cNvSpPr txBox="1"/>
            <p:nvPr/>
          </p:nvSpPr>
          <p:spPr>
            <a:xfrm>
              <a:off x="6659383" y="1295812"/>
              <a:ext cx="3247418" cy="276999"/>
            </a:xfrm>
            <a:prstGeom prst="rect">
              <a:avLst/>
            </a:prstGeom>
            <a:noFill/>
          </p:spPr>
          <p:txBody>
            <a:bodyPr wrap="square" rtlCol="0">
              <a:spAutoFit/>
            </a:bodyPr>
            <a:lstStyle/>
            <a:p>
              <a:pPr lvl="0">
                <a:defRPr/>
              </a:pPr>
              <a:r>
                <a:rPr lang="ja-JP" altLang="en-US" sz="1200" dirty="0">
                  <a:latin typeface="+mn-ea"/>
                </a:rPr>
                <a:t>安全パトロールの実施</a:t>
              </a:r>
            </a:p>
          </p:txBody>
        </p:sp>
        <p:cxnSp>
          <p:nvCxnSpPr>
            <p:cNvPr id="58" name="直線コネクタ 57"/>
            <p:cNvCxnSpPr/>
            <p:nvPr/>
          </p:nvCxnSpPr>
          <p:spPr>
            <a:xfrm>
              <a:off x="6659383" y="1576992"/>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651992" y="1621968"/>
              <a:ext cx="5040000" cy="1277273"/>
            </a:xfrm>
            <a:prstGeom prst="rect">
              <a:avLst/>
            </a:prstGeom>
            <a:noFill/>
          </p:spPr>
          <p:txBody>
            <a:bodyPr wrap="square" rtlCol="0">
              <a:spAutoFit/>
            </a:bodyPr>
            <a:lstStyle/>
            <a:p>
              <a:pPr lvl="0">
                <a:defRPr/>
              </a:pPr>
              <a:r>
                <a:rPr lang="ja-JP" altLang="en-US" sz="1100" dirty="0">
                  <a:latin typeface="+mn-ea"/>
                </a:rPr>
                <a:t>従業員の安全確保・社内事故等防止のため、定期的に整備工場内の安全パトロールを行っています。いすゞ自動車㈱監修の安全パトロールチェックシートに基づき、各拠点の工場長がチェックを行う他、本社スタッフが月に一度拠点に訪問し抜き打ちでの安全パトロールを行っています。</a:t>
              </a:r>
              <a:endParaRPr lang="en-US" altLang="ja-JP" sz="1100" dirty="0">
                <a:latin typeface="+mn-ea"/>
              </a:endParaRPr>
            </a:p>
            <a:p>
              <a:pPr lvl="0">
                <a:defRPr/>
              </a:pPr>
              <a:r>
                <a:rPr lang="ja-JP" altLang="en-US" sz="1100" dirty="0">
                  <a:latin typeface="+mn-ea"/>
                </a:rPr>
                <a:t>また、バック誘導合図のマニュアル動画を作成し、共有することで社内事故防止に繋げています。</a:t>
              </a:r>
              <a:endParaRPr lang="en-US" altLang="ja-JP" sz="1100" dirty="0">
                <a:latin typeface="+mn-ea"/>
              </a:endParaRPr>
            </a:p>
            <a:p>
              <a:pPr lvl="0">
                <a:defRPr/>
              </a:pPr>
              <a:r>
                <a:rPr lang="ja-JP" altLang="en-US" sz="1100" dirty="0">
                  <a:latin typeface="+mn-ea"/>
                </a:rPr>
                <a:t>日頃から安全を意識づけ、事故のない「安全・安心な職場」を目指します。</a:t>
              </a:r>
            </a:p>
          </p:txBody>
        </p:sp>
      </p:grpSp>
      <p:grpSp>
        <p:nvGrpSpPr>
          <p:cNvPr id="8" name="グループ化 7"/>
          <p:cNvGrpSpPr/>
          <p:nvPr/>
        </p:nvGrpSpPr>
        <p:grpSpPr>
          <a:xfrm>
            <a:off x="625336" y="2821722"/>
            <a:ext cx="4872081" cy="1837253"/>
            <a:chOff x="625336" y="2821722"/>
            <a:chExt cx="4872081" cy="1837253"/>
          </a:xfrm>
        </p:grpSpPr>
        <p:pic>
          <p:nvPicPr>
            <p:cNvPr id="2" name="図 1"/>
            <p:cNvPicPr>
              <a:picLocks noChangeAspect="1"/>
            </p:cNvPicPr>
            <p:nvPr/>
          </p:nvPicPr>
          <p:blipFill rotWithShape="1">
            <a:blip r:embed="rId5"/>
            <a:srcRect r="12508"/>
            <a:stretch/>
          </p:blipFill>
          <p:spPr>
            <a:xfrm>
              <a:off x="3049194" y="2821722"/>
              <a:ext cx="2448223" cy="1567314"/>
            </a:xfrm>
            <a:prstGeom prst="rect">
              <a:avLst/>
            </a:prstGeom>
          </p:spPr>
        </p:pic>
        <p:sp>
          <p:nvSpPr>
            <p:cNvPr id="36" name="テキスト ボックス 35"/>
            <p:cNvSpPr txBox="1"/>
            <p:nvPr/>
          </p:nvSpPr>
          <p:spPr>
            <a:xfrm>
              <a:off x="1452799" y="4397365"/>
              <a:ext cx="3150667" cy="261610"/>
            </a:xfrm>
            <a:prstGeom prst="rect">
              <a:avLst/>
            </a:prstGeom>
            <a:noFill/>
          </p:spPr>
          <p:txBody>
            <a:bodyPr wrap="square" rtlCol="0">
              <a:spAutoFit/>
            </a:bodyPr>
            <a:lstStyle/>
            <a:p>
              <a:pPr lvl="0" algn="ctr">
                <a:defRPr/>
              </a:pPr>
              <a:r>
                <a:rPr lang="ja-JP" altLang="en-US" sz="1050" dirty="0">
                  <a:latin typeface="+mn-ea"/>
                </a:rPr>
                <a:t>プレゼンコンテスト全国大会の様子</a:t>
              </a:r>
            </a:p>
          </p:txBody>
        </p:sp>
        <p:pic>
          <p:nvPicPr>
            <p:cNvPr id="5" name="図 4"/>
            <p:cNvPicPr>
              <a:picLocks noChangeAspect="1"/>
            </p:cNvPicPr>
            <p:nvPr/>
          </p:nvPicPr>
          <p:blipFill rotWithShape="1">
            <a:blip r:embed="rId6"/>
            <a:srcRect l="5741" t="23597" r="19107" b="10150"/>
            <a:stretch/>
          </p:blipFill>
          <p:spPr>
            <a:xfrm>
              <a:off x="625336" y="2822598"/>
              <a:ext cx="2363650" cy="1559505"/>
            </a:xfrm>
            <a:prstGeom prst="rect">
              <a:avLst/>
            </a:prstGeom>
          </p:spPr>
        </p:pic>
      </p:grpSp>
      <p:sp>
        <p:nvSpPr>
          <p:cNvPr id="30" name="テキスト ボックス 29"/>
          <p:cNvSpPr txBox="1"/>
          <p:nvPr/>
        </p:nvSpPr>
        <p:spPr>
          <a:xfrm>
            <a:off x="8161062" y="4696058"/>
            <a:ext cx="1964641" cy="253916"/>
          </a:xfrm>
          <a:prstGeom prst="rect">
            <a:avLst/>
          </a:prstGeom>
          <a:noFill/>
        </p:spPr>
        <p:txBody>
          <a:bodyPr wrap="square" rtlCol="0">
            <a:spAutoFit/>
          </a:bodyPr>
          <a:lstStyle/>
          <a:p>
            <a:pPr lvl="0" algn="ctr">
              <a:defRPr/>
            </a:pPr>
            <a:r>
              <a:rPr lang="ja-JP" altLang="en-US" sz="1050" dirty="0">
                <a:latin typeface="+mn-ea"/>
              </a:rPr>
              <a:t>バック誘導合図の様子</a:t>
            </a: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0111" y="2965260"/>
            <a:ext cx="2426544" cy="1730798"/>
          </a:xfrm>
          <a:prstGeom prst="rect">
            <a:avLst/>
          </a:prstGeom>
        </p:spPr>
      </p:pic>
    </p:spTree>
    <p:extLst>
      <p:ext uri="{BB962C8B-B14F-4D97-AF65-F5344CB8AC3E}">
        <p14:creationId xmlns:p14="http://schemas.microsoft.com/office/powerpoint/2010/main" val="363767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14</a:t>
            </a:fld>
            <a:endParaRPr kumimoji="1" lang="ja-JP" altLang="en-US" dirty="0"/>
          </a:p>
        </p:txBody>
      </p:sp>
      <p:sp>
        <p:nvSpPr>
          <p:cNvPr id="59" name="テキスト ボックス 58"/>
          <p:cNvSpPr txBox="1"/>
          <p:nvPr/>
        </p:nvSpPr>
        <p:spPr>
          <a:xfrm>
            <a:off x="435935"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コンプライアンス</a:t>
            </a:r>
          </a:p>
        </p:txBody>
      </p:sp>
      <p:pic>
        <p:nvPicPr>
          <p:cNvPr id="50" name="図 49"/>
          <p:cNvPicPr>
            <a:picLocks noChangeAspect="1"/>
          </p:cNvPicPr>
          <p:nvPr/>
        </p:nvPicPr>
        <p:blipFill>
          <a:blip r:embed="rId3"/>
          <a:stretch>
            <a:fillRect/>
          </a:stretch>
        </p:blipFill>
        <p:spPr>
          <a:xfrm>
            <a:off x="11295458" y="667463"/>
            <a:ext cx="468000" cy="468000"/>
          </a:xfrm>
          <a:prstGeom prst="rect">
            <a:avLst/>
          </a:prstGeom>
        </p:spPr>
      </p:pic>
      <p:pic>
        <p:nvPicPr>
          <p:cNvPr id="51" name="図 50"/>
          <p:cNvPicPr>
            <a:picLocks noChangeAspect="1"/>
          </p:cNvPicPr>
          <p:nvPr/>
        </p:nvPicPr>
        <p:blipFill>
          <a:blip r:embed="rId4"/>
          <a:stretch>
            <a:fillRect/>
          </a:stretch>
        </p:blipFill>
        <p:spPr>
          <a:xfrm>
            <a:off x="10080988" y="676114"/>
            <a:ext cx="468000" cy="468000"/>
          </a:xfrm>
          <a:prstGeom prst="rect">
            <a:avLst/>
          </a:prstGeom>
        </p:spPr>
      </p:pic>
      <p:pic>
        <p:nvPicPr>
          <p:cNvPr id="53" name="図 52"/>
          <p:cNvPicPr>
            <a:picLocks noChangeAspect="1"/>
          </p:cNvPicPr>
          <p:nvPr/>
        </p:nvPicPr>
        <p:blipFill>
          <a:blip r:embed="rId5"/>
          <a:stretch>
            <a:fillRect/>
          </a:stretch>
        </p:blipFill>
        <p:spPr>
          <a:xfrm>
            <a:off x="10688041" y="667463"/>
            <a:ext cx="472394" cy="468000"/>
          </a:xfrm>
          <a:prstGeom prst="rect">
            <a:avLst/>
          </a:prstGeom>
        </p:spPr>
      </p:pic>
      <p:grpSp>
        <p:nvGrpSpPr>
          <p:cNvPr id="35" name="グループ化 34"/>
          <p:cNvGrpSpPr/>
          <p:nvPr/>
        </p:nvGrpSpPr>
        <p:grpSpPr>
          <a:xfrm>
            <a:off x="0" y="-2897"/>
            <a:ext cx="12192000" cy="366590"/>
            <a:chOff x="0" y="-2897"/>
            <a:chExt cx="12192000" cy="366590"/>
          </a:xfrm>
        </p:grpSpPr>
        <p:sp>
          <p:nvSpPr>
            <p:cNvPr id="36" name="正方形/長方形 35"/>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7" name="正方形/長方形 36"/>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8" name="正方形/長方形 37"/>
            <p:cNvSpPr/>
            <p:nvPr/>
          </p:nvSpPr>
          <p:spPr>
            <a:xfrm>
              <a:off x="8224279"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9" name="正方形/長方形 38"/>
            <p:cNvSpPr/>
            <p:nvPr/>
          </p:nvSpPr>
          <p:spPr>
            <a:xfrm>
              <a:off x="10284000"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1" name="正方形/長方形 40"/>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2" name="正方形/長方形 41"/>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3" name="テキスト ボックス 42"/>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44" name="テキスト ボックス 43"/>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45" name="テキスト ボックス 44"/>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47" name="テキスト ボックス 46"/>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52" name="テキスト ボックス 51"/>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54" name="テキスト ボックス 53"/>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sp>
        <p:nvSpPr>
          <p:cNvPr id="33" name="テキスト ボックス 32"/>
          <p:cNvSpPr txBox="1"/>
          <p:nvPr/>
        </p:nvSpPr>
        <p:spPr>
          <a:xfrm>
            <a:off x="1870782" y="5435555"/>
            <a:ext cx="2391076" cy="253916"/>
          </a:xfrm>
          <a:prstGeom prst="rect">
            <a:avLst/>
          </a:prstGeom>
          <a:noFill/>
        </p:spPr>
        <p:txBody>
          <a:bodyPr wrap="square" rtlCol="0">
            <a:spAutoFit/>
          </a:bodyPr>
          <a:lstStyle/>
          <a:p>
            <a:pPr lvl="0">
              <a:defRPr/>
            </a:pPr>
            <a:r>
              <a:rPr lang="ja-JP" altLang="en-US" sz="1050" dirty="0">
                <a:solidFill>
                  <a:prstClr val="black"/>
                </a:solidFill>
                <a:latin typeface="+mn-ea"/>
              </a:rPr>
              <a:t>管理職コンプライアンス研修の様子</a:t>
            </a:r>
          </a:p>
        </p:txBody>
      </p:sp>
      <p:grpSp>
        <p:nvGrpSpPr>
          <p:cNvPr id="5" name="グループ化 4"/>
          <p:cNvGrpSpPr/>
          <p:nvPr/>
        </p:nvGrpSpPr>
        <p:grpSpPr>
          <a:xfrm>
            <a:off x="538640" y="1296397"/>
            <a:ext cx="5052658" cy="1262417"/>
            <a:chOff x="538640" y="1296397"/>
            <a:chExt cx="5052658" cy="1262417"/>
          </a:xfrm>
        </p:grpSpPr>
        <p:sp>
          <p:nvSpPr>
            <p:cNvPr id="6" name="テキスト ボックス 5"/>
            <p:cNvSpPr txBox="1"/>
            <p:nvPr/>
          </p:nvSpPr>
          <p:spPr>
            <a:xfrm>
              <a:off x="538640" y="1296397"/>
              <a:ext cx="4615844" cy="276999"/>
            </a:xfrm>
            <a:prstGeom prst="rect">
              <a:avLst/>
            </a:prstGeom>
            <a:noFill/>
          </p:spPr>
          <p:txBody>
            <a:bodyPr wrap="square" rtlCol="0">
              <a:spAutoFit/>
            </a:bodyPr>
            <a:lstStyle/>
            <a:p>
              <a:pPr lvl="0">
                <a:defRPr/>
              </a:pPr>
              <a:r>
                <a:rPr lang="ja-JP" altLang="en-US" sz="1200" dirty="0">
                  <a:solidFill>
                    <a:prstClr val="black"/>
                  </a:solidFill>
                  <a:latin typeface="+mn-ea"/>
                </a:rPr>
                <a:t>コンプライアンスアンケートの実施</a:t>
              </a:r>
            </a:p>
          </p:txBody>
        </p:sp>
        <p:sp>
          <p:nvSpPr>
            <p:cNvPr id="8" name="テキスト ボックス 7"/>
            <p:cNvSpPr txBox="1"/>
            <p:nvPr/>
          </p:nvSpPr>
          <p:spPr>
            <a:xfrm>
              <a:off x="551298" y="1620095"/>
              <a:ext cx="5040000" cy="938719"/>
            </a:xfrm>
            <a:prstGeom prst="rect">
              <a:avLst/>
            </a:prstGeom>
            <a:noFill/>
          </p:spPr>
          <p:txBody>
            <a:bodyPr wrap="square" rtlCol="0">
              <a:spAutoFit/>
            </a:bodyPr>
            <a:lstStyle/>
            <a:p>
              <a:pPr lvl="0">
                <a:defRPr/>
              </a:pPr>
              <a:r>
                <a:rPr lang="ja-JP" altLang="en-US" sz="1100" dirty="0">
                  <a:latin typeface="+mn-ea"/>
                </a:rPr>
                <a:t>毎年、全従業員を対象にいすゞ自動車㈱主催で「コンプライアンスアンケート」を実施しています。従業員の本音を回答してもらう為、匿名で記入することができ、また、回収・分析は外部の調査機関に委託しています。</a:t>
              </a:r>
              <a:endParaRPr lang="en-US" altLang="ja-JP" sz="1100" dirty="0">
                <a:latin typeface="+mn-ea"/>
              </a:endParaRPr>
            </a:p>
            <a:p>
              <a:pPr lvl="0">
                <a:defRPr/>
              </a:pPr>
              <a:r>
                <a:rPr lang="en-US" altLang="ja-JP" sz="1100" dirty="0">
                  <a:latin typeface="+mn-ea"/>
                </a:rPr>
                <a:t>2024</a:t>
              </a:r>
              <a:r>
                <a:rPr lang="ja-JP" altLang="en-US" sz="1100" dirty="0">
                  <a:latin typeface="+mn-ea"/>
                </a:rPr>
                <a:t>年度から回答方式が</a:t>
              </a:r>
              <a:r>
                <a:rPr lang="en-US" altLang="ja-JP" sz="1100" dirty="0">
                  <a:latin typeface="+mn-ea"/>
                </a:rPr>
                <a:t>WEB</a:t>
              </a:r>
              <a:r>
                <a:rPr lang="ja-JP" altLang="en-US" sz="1100" dirty="0">
                  <a:latin typeface="+mn-ea"/>
                </a:rPr>
                <a:t>へ変更になり、回収率を上げることができました。</a:t>
              </a:r>
            </a:p>
          </p:txBody>
        </p:sp>
        <p:cxnSp>
          <p:nvCxnSpPr>
            <p:cNvPr id="34" name="直線コネクタ 33"/>
            <p:cNvCxnSpPr/>
            <p:nvPr/>
          </p:nvCxnSpPr>
          <p:spPr>
            <a:xfrm>
              <a:off x="545411" y="1578129"/>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545411" y="2735262"/>
            <a:ext cx="5045907" cy="914446"/>
            <a:chOff x="545411" y="2867466"/>
            <a:chExt cx="5045907" cy="914446"/>
          </a:xfrm>
        </p:grpSpPr>
        <p:sp>
          <p:nvSpPr>
            <p:cNvPr id="57" name="テキスト ボックス 56"/>
            <p:cNvSpPr txBox="1"/>
            <p:nvPr/>
          </p:nvSpPr>
          <p:spPr>
            <a:xfrm>
              <a:off x="549273" y="2867466"/>
              <a:ext cx="4615844" cy="276999"/>
            </a:xfrm>
            <a:prstGeom prst="rect">
              <a:avLst/>
            </a:prstGeom>
            <a:noFill/>
          </p:spPr>
          <p:txBody>
            <a:bodyPr wrap="square" rtlCol="0">
              <a:spAutoFit/>
            </a:bodyPr>
            <a:lstStyle/>
            <a:p>
              <a:pPr lvl="0">
                <a:defRPr/>
              </a:pPr>
              <a:r>
                <a:rPr lang="ja-JP" altLang="en-US" sz="1200" dirty="0">
                  <a:solidFill>
                    <a:prstClr val="black"/>
                  </a:solidFill>
                  <a:latin typeface="+mn-ea"/>
                </a:rPr>
                <a:t>コンプライアンス研修</a:t>
              </a:r>
            </a:p>
          </p:txBody>
        </p:sp>
        <p:sp>
          <p:nvSpPr>
            <p:cNvPr id="60" name="テキスト ボックス 59"/>
            <p:cNvSpPr txBox="1"/>
            <p:nvPr/>
          </p:nvSpPr>
          <p:spPr>
            <a:xfrm>
              <a:off x="551318" y="3181748"/>
              <a:ext cx="5040000" cy="600164"/>
            </a:xfrm>
            <a:prstGeom prst="rect">
              <a:avLst/>
            </a:prstGeom>
            <a:noFill/>
          </p:spPr>
          <p:txBody>
            <a:bodyPr wrap="square" rtlCol="0">
              <a:spAutoFit/>
            </a:bodyPr>
            <a:lstStyle/>
            <a:p>
              <a:pPr lvl="0">
                <a:defRPr/>
              </a:pPr>
              <a:r>
                <a:rPr lang="ja-JP" altLang="en-US" sz="1100" dirty="0">
                  <a:solidFill>
                    <a:prstClr val="black"/>
                  </a:solidFill>
                  <a:latin typeface="+mn-ea"/>
                </a:rPr>
                <a:t>毎年、全従業員を対象に、外部講師によるコンプライアンス研修を実施しています。研修は管理職と一般従業員で分けて実施し、コンプライアンスに対する意識の向上を図っています。</a:t>
              </a:r>
            </a:p>
          </p:txBody>
        </p:sp>
        <p:cxnSp>
          <p:nvCxnSpPr>
            <p:cNvPr id="55" name="直線コネクタ 54"/>
            <p:cNvCxnSpPr/>
            <p:nvPr/>
          </p:nvCxnSpPr>
          <p:spPr>
            <a:xfrm>
              <a:off x="545411" y="3134330"/>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6655335" y="1296397"/>
            <a:ext cx="5040000" cy="1426731"/>
            <a:chOff x="6655335" y="1296397"/>
            <a:chExt cx="5040000" cy="1426731"/>
          </a:xfrm>
        </p:grpSpPr>
        <p:sp>
          <p:nvSpPr>
            <p:cNvPr id="48" name="テキスト ボックス 47"/>
            <p:cNvSpPr txBox="1"/>
            <p:nvPr/>
          </p:nvSpPr>
          <p:spPr>
            <a:xfrm>
              <a:off x="6655335" y="1615132"/>
              <a:ext cx="5040000" cy="1107996"/>
            </a:xfrm>
            <a:prstGeom prst="rect">
              <a:avLst/>
            </a:prstGeom>
            <a:noFill/>
          </p:spPr>
          <p:txBody>
            <a:bodyPr wrap="square" rtlCol="0">
              <a:spAutoFit/>
            </a:bodyPr>
            <a:lstStyle/>
            <a:p>
              <a:pPr lvl="0">
                <a:defRPr/>
              </a:pPr>
              <a:r>
                <a:rPr lang="ja-JP" altLang="en-US" sz="1100" dirty="0"/>
                <a:t>差別やハラスメントなどのコンプライアンスに関する社内相談窓⼝を設置しています。 </a:t>
              </a:r>
              <a:endParaRPr lang="en-US" altLang="ja-JP" sz="1100" dirty="0"/>
            </a:p>
            <a:p>
              <a:pPr lvl="0">
                <a:defRPr/>
              </a:pPr>
              <a:r>
                <a:rPr lang="ja-JP" altLang="en-US" sz="1100" dirty="0"/>
                <a:t>また、外部のコンサルティング会社に社外相談窓⼝も設置しています。</a:t>
              </a:r>
              <a:endParaRPr lang="en-US" altLang="ja-JP" sz="1100" dirty="0"/>
            </a:p>
            <a:p>
              <a:pPr lvl="0">
                <a:defRPr/>
              </a:pPr>
              <a:r>
                <a:rPr lang="ja-JP" altLang="en-US" sz="1100" dirty="0"/>
                <a:t>社内・社外の各相談窓⼝では、公益通報者保護法にのっとり、情報提供者の個⼈名や相談内容などは秘匿情報として扱い、社内において不利益な取り扱いを受けることがないよう、保護されています。</a:t>
              </a:r>
              <a:endParaRPr kumimoji="1" lang="ja-JP" altLang="en-US" sz="1100" dirty="0">
                <a:latin typeface="+mn-ea"/>
              </a:endParaRPr>
            </a:p>
          </p:txBody>
        </p:sp>
        <p:sp>
          <p:nvSpPr>
            <p:cNvPr id="10" name="テキスト ボックス 9"/>
            <p:cNvSpPr txBox="1"/>
            <p:nvPr/>
          </p:nvSpPr>
          <p:spPr>
            <a:xfrm>
              <a:off x="6655791" y="1296397"/>
              <a:ext cx="1997053" cy="276999"/>
            </a:xfrm>
            <a:prstGeom prst="rect">
              <a:avLst/>
            </a:prstGeom>
            <a:noFill/>
          </p:spPr>
          <p:txBody>
            <a:bodyPr wrap="square" rtlCol="0">
              <a:spAutoFit/>
            </a:bodyPr>
            <a:lstStyle/>
            <a:p>
              <a:pPr lvl="0">
                <a:defRPr/>
              </a:pPr>
              <a:r>
                <a:rPr lang="ja-JP" altLang="en-US" sz="1200" dirty="0">
                  <a:solidFill>
                    <a:prstClr val="black"/>
                  </a:solidFill>
                  <a:latin typeface="+mn-ea"/>
                </a:rPr>
                <a:t>従業員相談窓口の設置</a:t>
              </a:r>
            </a:p>
          </p:txBody>
        </p:sp>
        <p:cxnSp>
          <p:nvCxnSpPr>
            <p:cNvPr id="56" name="直線コネクタ 55"/>
            <p:cNvCxnSpPr/>
            <p:nvPr/>
          </p:nvCxnSpPr>
          <p:spPr>
            <a:xfrm>
              <a:off x="6669301" y="1573396"/>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l="2933" t="2855" r="2153" b="12473"/>
          <a:stretch/>
        </p:blipFill>
        <p:spPr>
          <a:xfrm>
            <a:off x="1775313" y="3701366"/>
            <a:ext cx="2591969" cy="1734189"/>
          </a:xfrm>
          <a:prstGeom prst="rect">
            <a:avLst/>
          </a:prstGeom>
        </p:spPr>
      </p:pic>
      <p:pic>
        <p:nvPicPr>
          <p:cNvPr id="58" name="図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3935" y="676114"/>
            <a:ext cx="468000" cy="468000"/>
          </a:xfrm>
          <a:prstGeom prst="rect">
            <a:avLst/>
          </a:prstGeom>
        </p:spPr>
      </p:pic>
    </p:spTree>
    <p:extLst>
      <p:ext uri="{BB962C8B-B14F-4D97-AF65-F5344CB8AC3E}">
        <p14:creationId xmlns:p14="http://schemas.microsoft.com/office/powerpoint/2010/main" val="390680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3340" y="4460449"/>
            <a:ext cx="12204000" cy="24424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2</a:t>
            </a:fld>
            <a:endParaRPr kumimoji="1" lang="ja-JP" altLang="en-US" dirty="0"/>
          </a:p>
        </p:txBody>
      </p:sp>
      <p:sp>
        <p:nvSpPr>
          <p:cNvPr id="59" name="テキスト ボックス 58"/>
          <p:cNvSpPr txBox="1"/>
          <p:nvPr/>
        </p:nvSpPr>
        <p:spPr>
          <a:xfrm>
            <a:off x="435935"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目次</a:t>
            </a:r>
          </a:p>
        </p:txBody>
      </p:sp>
      <p:grpSp>
        <p:nvGrpSpPr>
          <p:cNvPr id="6" name="グループ化 5"/>
          <p:cNvGrpSpPr/>
          <p:nvPr/>
        </p:nvGrpSpPr>
        <p:grpSpPr>
          <a:xfrm>
            <a:off x="0" y="-2897"/>
            <a:ext cx="12192000" cy="366590"/>
            <a:chOff x="0" y="-2897"/>
            <a:chExt cx="12192000" cy="366590"/>
          </a:xfrm>
        </p:grpSpPr>
        <p:sp>
          <p:nvSpPr>
            <p:cNvPr id="50" name="正方形/長方形 49"/>
            <p:cNvSpPr/>
            <p:nvPr/>
          </p:nvSpPr>
          <p:spPr>
            <a:xfrm>
              <a:off x="0" y="0"/>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2" name="正方形/長方形 51"/>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3" name="正方形/長方形 52"/>
            <p:cNvSpPr/>
            <p:nvPr/>
          </p:nvSpPr>
          <p:spPr>
            <a:xfrm>
              <a:off x="8224279"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4" name="正方形/長方形 53"/>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6" name="正方形/長方形 55"/>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7" name="正方形/長方形 56"/>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47" name="テキスト ボックス 46"/>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48" name="テキスト ボックス 47"/>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58" name="テキスト ボックス 57"/>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60" name="テキスト ボックス 59"/>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61" name="テキスト ボックス 60"/>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sp>
        <p:nvSpPr>
          <p:cNvPr id="79" name="テキスト ボックス 78"/>
          <p:cNvSpPr txBox="1"/>
          <p:nvPr/>
        </p:nvSpPr>
        <p:spPr>
          <a:xfrm>
            <a:off x="4482489" y="1189909"/>
            <a:ext cx="742397" cy="2918748"/>
          </a:xfrm>
          <a:prstGeom prst="rect">
            <a:avLst/>
          </a:prstGeom>
          <a:noFill/>
          <a:ln>
            <a:noFill/>
          </a:ln>
        </p:spPr>
        <p:txBody>
          <a:bodyPr wrap="square" rtlCol="0">
            <a:spAutoFit/>
          </a:bodyPr>
          <a:lstStyle/>
          <a:p>
            <a:pPr>
              <a:lnSpc>
                <a:spcPct val="150000"/>
              </a:lnSpc>
              <a:spcBef>
                <a:spcPts val="100"/>
              </a:spcBef>
              <a:spcAft>
                <a:spcPts val="1200"/>
              </a:spcAft>
            </a:pPr>
            <a:r>
              <a:rPr kumimoji="1" lang="en-US" altLang="ja-JP" sz="1600" dirty="0"/>
              <a:t>3</a:t>
            </a:r>
          </a:p>
          <a:p>
            <a:pPr>
              <a:lnSpc>
                <a:spcPct val="150000"/>
              </a:lnSpc>
              <a:spcBef>
                <a:spcPts val="100"/>
              </a:spcBef>
              <a:spcAft>
                <a:spcPts val="1200"/>
              </a:spcAft>
            </a:pPr>
            <a:r>
              <a:rPr lang="en-US" altLang="ja-JP" sz="1600" dirty="0"/>
              <a:t>4</a:t>
            </a:r>
          </a:p>
          <a:p>
            <a:pPr>
              <a:lnSpc>
                <a:spcPct val="150000"/>
              </a:lnSpc>
              <a:spcBef>
                <a:spcPts val="100"/>
              </a:spcBef>
              <a:spcAft>
                <a:spcPts val="2400"/>
              </a:spcAft>
            </a:pPr>
            <a:endParaRPr kumimoji="1" lang="en-US" altLang="ja-JP" sz="1600" dirty="0"/>
          </a:p>
          <a:p>
            <a:pPr>
              <a:lnSpc>
                <a:spcPts val="2300"/>
              </a:lnSpc>
              <a:spcBef>
                <a:spcPts val="100"/>
              </a:spcBef>
              <a:spcAft>
                <a:spcPts val="600"/>
              </a:spcAft>
            </a:pPr>
            <a:r>
              <a:rPr kumimoji="1" lang="en-US" altLang="ja-JP" sz="1600" dirty="0"/>
              <a:t>5</a:t>
            </a:r>
          </a:p>
          <a:p>
            <a:pPr>
              <a:lnSpc>
                <a:spcPts val="2300"/>
              </a:lnSpc>
              <a:spcBef>
                <a:spcPts val="100"/>
              </a:spcBef>
              <a:spcAft>
                <a:spcPts val="600"/>
              </a:spcAft>
            </a:pPr>
            <a:r>
              <a:rPr lang="en-US" altLang="ja-JP" sz="1600" dirty="0"/>
              <a:t>5</a:t>
            </a:r>
          </a:p>
          <a:p>
            <a:pPr>
              <a:lnSpc>
                <a:spcPts val="2300"/>
              </a:lnSpc>
              <a:spcBef>
                <a:spcPts val="100"/>
              </a:spcBef>
              <a:spcAft>
                <a:spcPts val="600"/>
              </a:spcAft>
            </a:pPr>
            <a:r>
              <a:rPr kumimoji="1" lang="en-US" altLang="ja-JP" sz="1600" dirty="0"/>
              <a:t>6</a:t>
            </a:r>
          </a:p>
        </p:txBody>
      </p:sp>
      <p:sp>
        <p:nvSpPr>
          <p:cNvPr id="55" name="テキスト ボックス 54"/>
          <p:cNvSpPr txBox="1"/>
          <p:nvPr/>
        </p:nvSpPr>
        <p:spPr>
          <a:xfrm>
            <a:off x="1139568" y="1148496"/>
            <a:ext cx="2825462" cy="3021340"/>
          </a:xfrm>
          <a:prstGeom prst="rect">
            <a:avLst/>
          </a:prstGeom>
          <a:noFill/>
        </p:spPr>
        <p:txBody>
          <a:bodyPr wrap="square" rtlCol="0">
            <a:spAutoFit/>
          </a:bodyPr>
          <a:lstStyle/>
          <a:p>
            <a:pPr lvl="0">
              <a:lnSpc>
                <a:spcPct val="200000"/>
              </a:lnSpc>
              <a:spcAft>
                <a:spcPts val="1200"/>
              </a:spcAft>
              <a:defRPr/>
            </a:pPr>
            <a:r>
              <a:rPr lang="ja-JP" altLang="en-US" sz="1400" b="1" dirty="0">
                <a:latin typeface="+mn-ea"/>
              </a:rPr>
              <a:t>トップメッセージ</a:t>
            </a:r>
            <a:endParaRPr lang="en-US" altLang="ja-JP" sz="1400" b="1" dirty="0">
              <a:latin typeface="+mn-ea"/>
            </a:endParaRPr>
          </a:p>
          <a:p>
            <a:pPr lvl="0">
              <a:lnSpc>
                <a:spcPct val="200000"/>
              </a:lnSpc>
              <a:spcAft>
                <a:spcPts val="1200"/>
              </a:spcAft>
              <a:defRPr/>
            </a:pPr>
            <a:r>
              <a:rPr lang="ja-JP" altLang="en-US" sz="1400" b="1" dirty="0">
                <a:latin typeface="+mn-ea"/>
              </a:rPr>
              <a:t>会社概要</a:t>
            </a:r>
            <a:endParaRPr lang="en-US" altLang="ja-JP" sz="1400" b="1" dirty="0">
              <a:latin typeface="+mn-ea"/>
            </a:endParaRPr>
          </a:p>
          <a:p>
            <a:pPr lvl="0">
              <a:lnSpc>
                <a:spcPct val="200000"/>
              </a:lnSpc>
              <a:spcAft>
                <a:spcPts val="1200"/>
              </a:spcAft>
              <a:defRPr/>
            </a:pPr>
            <a:r>
              <a:rPr lang="ja-JP" altLang="en-US" sz="1400" b="1" dirty="0">
                <a:latin typeface="+mn-ea"/>
              </a:rPr>
              <a:t>環境</a:t>
            </a:r>
            <a:endParaRPr lang="en-US" altLang="ja-JP" sz="1400" b="1" dirty="0">
              <a:latin typeface="+mn-ea"/>
            </a:endParaRPr>
          </a:p>
          <a:p>
            <a:pPr lvl="0">
              <a:lnSpc>
                <a:spcPct val="150000"/>
              </a:lnSpc>
              <a:spcAft>
                <a:spcPts val="500"/>
              </a:spcAft>
              <a:defRPr/>
            </a:pPr>
            <a:r>
              <a:rPr lang="ja-JP" altLang="en-US" sz="1400" b="1" dirty="0">
                <a:latin typeface="+mn-ea"/>
              </a:rPr>
              <a:t>　　</a:t>
            </a:r>
            <a:r>
              <a:rPr lang="en-US" altLang="ja-JP" sz="1400" dirty="0">
                <a:latin typeface="+mn-ea"/>
              </a:rPr>
              <a:t>ISO14001</a:t>
            </a:r>
            <a:r>
              <a:rPr lang="ja-JP" altLang="en-US" sz="1400" dirty="0">
                <a:latin typeface="+mn-ea"/>
              </a:rPr>
              <a:t>取得</a:t>
            </a:r>
            <a:endParaRPr lang="en-US" altLang="ja-JP" sz="1400" dirty="0">
              <a:latin typeface="+mn-ea"/>
            </a:endParaRPr>
          </a:p>
          <a:p>
            <a:pPr lvl="0">
              <a:lnSpc>
                <a:spcPct val="150000"/>
              </a:lnSpc>
              <a:spcAft>
                <a:spcPts val="500"/>
              </a:spcAft>
              <a:defRPr/>
            </a:pPr>
            <a:r>
              <a:rPr lang="ja-JP" altLang="en-US" sz="1400" dirty="0">
                <a:latin typeface="+mn-ea"/>
              </a:rPr>
              <a:t>　　気候変動対策</a:t>
            </a:r>
            <a:endParaRPr lang="en-US" altLang="ja-JP" sz="1400" dirty="0">
              <a:latin typeface="+mn-ea"/>
            </a:endParaRPr>
          </a:p>
          <a:p>
            <a:pPr>
              <a:lnSpc>
                <a:spcPct val="150000"/>
              </a:lnSpc>
              <a:spcAft>
                <a:spcPts val="500"/>
              </a:spcAft>
              <a:defRPr/>
            </a:pPr>
            <a:r>
              <a:rPr lang="ja-JP" altLang="en-US" sz="1400" dirty="0">
                <a:latin typeface="+mn-ea"/>
              </a:rPr>
              <a:t>　　資源循環推進</a:t>
            </a:r>
            <a:endParaRPr lang="en-US" altLang="ja-JP" sz="1400" dirty="0">
              <a:latin typeface="+mn-ea"/>
            </a:endParaRPr>
          </a:p>
        </p:txBody>
      </p:sp>
      <p:sp>
        <p:nvSpPr>
          <p:cNvPr id="73" name="テキスト ボックス 72"/>
          <p:cNvSpPr txBox="1"/>
          <p:nvPr/>
        </p:nvSpPr>
        <p:spPr>
          <a:xfrm>
            <a:off x="6828425" y="1105419"/>
            <a:ext cx="2506078" cy="2900794"/>
          </a:xfrm>
          <a:prstGeom prst="rect">
            <a:avLst/>
          </a:prstGeom>
          <a:noFill/>
        </p:spPr>
        <p:txBody>
          <a:bodyPr wrap="square" rtlCol="0">
            <a:spAutoFit/>
          </a:bodyPr>
          <a:lstStyle/>
          <a:p>
            <a:pPr lvl="0">
              <a:lnSpc>
                <a:spcPct val="200000"/>
              </a:lnSpc>
              <a:spcAft>
                <a:spcPts val="1200"/>
              </a:spcAft>
              <a:defRPr/>
            </a:pPr>
            <a:r>
              <a:rPr lang="ja-JP" altLang="en-US" sz="1400" b="1" dirty="0">
                <a:latin typeface="+mn-ea"/>
              </a:rPr>
              <a:t>社会</a:t>
            </a:r>
            <a:endParaRPr lang="en-US" altLang="ja-JP" sz="1400" b="1" dirty="0">
              <a:latin typeface="+mn-ea"/>
            </a:endParaRPr>
          </a:p>
          <a:p>
            <a:pPr lvl="0">
              <a:lnSpc>
                <a:spcPct val="150000"/>
              </a:lnSpc>
              <a:spcAft>
                <a:spcPts val="500"/>
              </a:spcAft>
              <a:defRPr/>
            </a:pPr>
            <a:r>
              <a:rPr lang="ja-JP" altLang="en-US" sz="1400" b="1" dirty="0">
                <a:latin typeface="+mn-ea"/>
              </a:rPr>
              <a:t>　　</a:t>
            </a:r>
            <a:r>
              <a:rPr lang="ja-JP" altLang="en-US" sz="1400" dirty="0">
                <a:latin typeface="+mn-ea"/>
              </a:rPr>
              <a:t>社会貢献活動</a:t>
            </a:r>
            <a:endParaRPr lang="en-US" altLang="ja-JP" sz="1400" dirty="0">
              <a:latin typeface="+mn-ea"/>
            </a:endParaRPr>
          </a:p>
          <a:p>
            <a:pPr lvl="0">
              <a:lnSpc>
                <a:spcPct val="150000"/>
              </a:lnSpc>
              <a:spcAft>
                <a:spcPts val="500"/>
              </a:spcAft>
              <a:defRPr/>
            </a:pPr>
            <a:r>
              <a:rPr lang="ja-JP" altLang="en-US" sz="1400" dirty="0">
                <a:latin typeface="+mn-ea"/>
              </a:rPr>
              <a:t>　　従業員の尊重</a:t>
            </a:r>
            <a:endParaRPr lang="en-US" altLang="ja-JP" sz="1400" dirty="0">
              <a:latin typeface="+mn-ea"/>
            </a:endParaRPr>
          </a:p>
          <a:p>
            <a:pPr lvl="0">
              <a:lnSpc>
                <a:spcPct val="150000"/>
              </a:lnSpc>
              <a:spcAft>
                <a:spcPts val="500"/>
              </a:spcAft>
              <a:defRPr/>
            </a:pPr>
            <a:r>
              <a:rPr lang="ja-JP" altLang="en-US" sz="1400" dirty="0">
                <a:latin typeface="+mn-ea"/>
              </a:rPr>
              <a:t>　　品質</a:t>
            </a:r>
            <a:endParaRPr lang="en-US" altLang="ja-JP" sz="1400" dirty="0">
              <a:latin typeface="+mn-ea"/>
            </a:endParaRPr>
          </a:p>
          <a:p>
            <a:pPr lvl="0">
              <a:lnSpc>
                <a:spcPct val="200000"/>
              </a:lnSpc>
              <a:spcBef>
                <a:spcPts val="600"/>
              </a:spcBef>
              <a:spcAft>
                <a:spcPts val="1200"/>
              </a:spcAft>
              <a:defRPr/>
            </a:pPr>
            <a:r>
              <a:rPr lang="ja-JP" altLang="en-US" sz="1400" b="1" dirty="0">
                <a:latin typeface="+mn-ea"/>
              </a:rPr>
              <a:t>ガバナンス</a:t>
            </a:r>
            <a:endParaRPr lang="en-US" altLang="ja-JP" sz="1400" b="1" dirty="0">
              <a:latin typeface="+mn-ea"/>
            </a:endParaRPr>
          </a:p>
          <a:p>
            <a:pPr lvl="0">
              <a:lnSpc>
                <a:spcPct val="150000"/>
              </a:lnSpc>
              <a:spcAft>
                <a:spcPts val="500"/>
              </a:spcAft>
              <a:defRPr/>
            </a:pPr>
            <a:r>
              <a:rPr lang="ja-JP" altLang="en-US" sz="1400" b="1" dirty="0">
                <a:latin typeface="+mn-ea"/>
              </a:rPr>
              <a:t>　　　</a:t>
            </a:r>
            <a:r>
              <a:rPr lang="ja-JP" altLang="en-US" sz="1400" dirty="0">
                <a:latin typeface="+mn-ea"/>
              </a:rPr>
              <a:t>コンプライアンス　　　</a:t>
            </a:r>
            <a:endParaRPr lang="en-US" altLang="ja-JP" sz="1400" dirty="0">
              <a:latin typeface="+mn-ea"/>
            </a:endParaRPr>
          </a:p>
        </p:txBody>
      </p:sp>
      <p:sp>
        <p:nvSpPr>
          <p:cNvPr id="74" name="テキスト ボックス 73"/>
          <p:cNvSpPr txBox="1"/>
          <p:nvPr/>
        </p:nvSpPr>
        <p:spPr>
          <a:xfrm>
            <a:off x="9957207" y="1690629"/>
            <a:ext cx="1222252" cy="2249334"/>
          </a:xfrm>
          <a:prstGeom prst="rect">
            <a:avLst/>
          </a:prstGeom>
          <a:noFill/>
          <a:ln>
            <a:noFill/>
          </a:ln>
        </p:spPr>
        <p:txBody>
          <a:bodyPr wrap="square" rtlCol="0">
            <a:spAutoFit/>
          </a:bodyPr>
          <a:lstStyle/>
          <a:p>
            <a:pPr>
              <a:lnSpc>
                <a:spcPts val="2300"/>
              </a:lnSpc>
              <a:spcBef>
                <a:spcPts val="100"/>
              </a:spcBef>
              <a:spcAft>
                <a:spcPts val="600"/>
              </a:spcAft>
            </a:pPr>
            <a:r>
              <a:rPr kumimoji="1" lang="en-US" altLang="ja-JP" sz="1600" dirty="0"/>
              <a:t> 7.8.9</a:t>
            </a:r>
          </a:p>
          <a:p>
            <a:pPr>
              <a:lnSpc>
                <a:spcPts val="2300"/>
              </a:lnSpc>
              <a:spcBef>
                <a:spcPts val="100"/>
              </a:spcBef>
              <a:spcAft>
                <a:spcPts val="600"/>
              </a:spcAft>
            </a:pPr>
            <a:r>
              <a:rPr lang="en-US" altLang="ja-JP" sz="1600" dirty="0"/>
              <a:t> 9.10.11</a:t>
            </a:r>
          </a:p>
          <a:p>
            <a:pPr>
              <a:lnSpc>
                <a:spcPts val="2300"/>
              </a:lnSpc>
              <a:spcBef>
                <a:spcPts val="100"/>
              </a:spcBef>
              <a:spcAft>
                <a:spcPts val="600"/>
              </a:spcAft>
            </a:pPr>
            <a:r>
              <a:rPr lang="en-US" altLang="ja-JP" sz="1600" dirty="0"/>
              <a:t> 12.13</a:t>
            </a:r>
            <a:endParaRPr kumimoji="1" lang="en-US" altLang="ja-JP" sz="1600" dirty="0"/>
          </a:p>
          <a:p>
            <a:pPr>
              <a:lnSpc>
                <a:spcPct val="200000"/>
              </a:lnSpc>
              <a:spcBef>
                <a:spcPts val="100"/>
              </a:spcBef>
              <a:spcAft>
                <a:spcPts val="1000"/>
              </a:spcAft>
            </a:pPr>
            <a:endParaRPr kumimoji="1" lang="en-US" altLang="ja-JP" sz="1600" dirty="0"/>
          </a:p>
          <a:p>
            <a:pPr>
              <a:lnSpc>
                <a:spcPct val="150000"/>
              </a:lnSpc>
              <a:spcBef>
                <a:spcPts val="100"/>
              </a:spcBef>
            </a:pPr>
            <a:r>
              <a:rPr lang="en-US" altLang="ja-JP" sz="1600" dirty="0"/>
              <a:t> 14</a:t>
            </a:r>
          </a:p>
        </p:txBody>
      </p:sp>
      <p:sp>
        <p:nvSpPr>
          <p:cNvPr id="4" name="正方形/長方形 3"/>
          <p:cNvSpPr/>
          <p:nvPr/>
        </p:nvSpPr>
        <p:spPr>
          <a:xfrm>
            <a:off x="1061907" y="5711714"/>
            <a:ext cx="5009189" cy="261610"/>
          </a:xfrm>
          <a:prstGeom prst="rect">
            <a:avLst/>
          </a:prstGeom>
          <a:noFill/>
        </p:spPr>
        <p:txBody>
          <a:bodyPr wrap="square">
            <a:spAutoFit/>
          </a:bodyPr>
          <a:lstStyle/>
          <a:p>
            <a:r>
              <a:rPr lang="ja-JP" altLang="en-US" sz="1100" dirty="0">
                <a:latin typeface="+mn-ea"/>
              </a:rPr>
              <a:t>報告対象の範囲</a:t>
            </a:r>
            <a:endParaRPr lang="en-US" altLang="ja-JP" sz="1100" dirty="0">
              <a:latin typeface="+mn-ea"/>
            </a:endParaRPr>
          </a:p>
        </p:txBody>
      </p:sp>
      <p:sp>
        <p:nvSpPr>
          <p:cNvPr id="34" name="テキスト ボックス 33"/>
          <p:cNvSpPr txBox="1"/>
          <p:nvPr/>
        </p:nvSpPr>
        <p:spPr>
          <a:xfrm>
            <a:off x="439725" y="4607421"/>
            <a:ext cx="1184661" cy="338554"/>
          </a:xfrm>
          <a:prstGeom prst="rect">
            <a:avLst/>
          </a:prstGeom>
          <a:noFill/>
        </p:spPr>
        <p:txBody>
          <a:bodyPr wrap="square" rtlCol="0">
            <a:spAutoFit/>
          </a:bodyPr>
          <a:lstStyle/>
          <a:p>
            <a:pPr lvl="0">
              <a:defRPr/>
            </a:pPr>
            <a:r>
              <a:rPr lang="ja-JP" altLang="en-US" sz="1600" b="1" dirty="0">
                <a:solidFill>
                  <a:srgbClr val="C00000"/>
                </a:solidFill>
                <a:latin typeface="+mn-ea"/>
              </a:rPr>
              <a:t>編集方針</a:t>
            </a:r>
          </a:p>
        </p:txBody>
      </p:sp>
      <p:sp>
        <p:nvSpPr>
          <p:cNvPr id="35" name="正方形/長方形 34"/>
          <p:cNvSpPr/>
          <p:nvPr/>
        </p:nvSpPr>
        <p:spPr>
          <a:xfrm>
            <a:off x="1017825" y="5024661"/>
            <a:ext cx="4608000" cy="430887"/>
          </a:xfrm>
          <a:prstGeom prst="rect">
            <a:avLst/>
          </a:prstGeom>
          <a:noFill/>
        </p:spPr>
        <p:txBody>
          <a:bodyPr wrap="square">
            <a:spAutoFit/>
          </a:bodyPr>
          <a:lstStyle/>
          <a:p>
            <a:r>
              <a:rPr lang="ja-JP" altLang="en-US" sz="1100" dirty="0">
                <a:latin typeface="+mn-ea"/>
              </a:rPr>
              <a:t>本レポートは関東いすゞの活動をステークホルダーの皆様にご理解いただくために発行しています。</a:t>
            </a:r>
            <a:endParaRPr lang="en-US" altLang="ja-JP" sz="1100" dirty="0">
              <a:latin typeface="+mn-ea"/>
            </a:endParaRPr>
          </a:p>
        </p:txBody>
      </p:sp>
      <p:sp>
        <p:nvSpPr>
          <p:cNvPr id="38" name="正方形/長方形 37"/>
          <p:cNvSpPr/>
          <p:nvPr/>
        </p:nvSpPr>
        <p:spPr>
          <a:xfrm>
            <a:off x="6781796" y="4774604"/>
            <a:ext cx="5009189" cy="261610"/>
          </a:xfrm>
          <a:prstGeom prst="rect">
            <a:avLst/>
          </a:prstGeom>
          <a:noFill/>
        </p:spPr>
        <p:txBody>
          <a:bodyPr wrap="square">
            <a:spAutoFit/>
          </a:bodyPr>
          <a:lstStyle/>
          <a:p>
            <a:r>
              <a:rPr lang="ja-JP" altLang="en-US" sz="1100" dirty="0">
                <a:latin typeface="+mn-ea"/>
              </a:rPr>
              <a:t>報告対象の期間</a:t>
            </a:r>
            <a:endParaRPr lang="en-US" altLang="ja-JP" sz="1100" dirty="0">
              <a:latin typeface="+mn-ea"/>
            </a:endParaRPr>
          </a:p>
        </p:txBody>
      </p:sp>
      <p:sp>
        <p:nvSpPr>
          <p:cNvPr id="43" name="正方形/長方形 42"/>
          <p:cNvSpPr/>
          <p:nvPr/>
        </p:nvSpPr>
        <p:spPr>
          <a:xfrm>
            <a:off x="1021138" y="6050361"/>
            <a:ext cx="4608000" cy="600164"/>
          </a:xfrm>
          <a:prstGeom prst="rect">
            <a:avLst/>
          </a:prstGeom>
          <a:noFill/>
        </p:spPr>
        <p:txBody>
          <a:bodyPr wrap="square">
            <a:spAutoFit/>
          </a:bodyPr>
          <a:lstStyle/>
          <a:p>
            <a:r>
              <a:rPr lang="ja-JP" altLang="en-US" sz="1100" dirty="0">
                <a:latin typeface="+mn-ea"/>
              </a:rPr>
              <a:t>関東いすゞ自動車が取り組んだ活動について、報告しています。</a:t>
            </a:r>
            <a:endParaRPr lang="en-US" altLang="ja-JP" sz="1100" dirty="0">
              <a:latin typeface="+mn-ea"/>
            </a:endParaRPr>
          </a:p>
          <a:p>
            <a:r>
              <a:rPr lang="en-US" altLang="ja-JP" sz="1100" dirty="0">
                <a:latin typeface="+mn-ea"/>
              </a:rPr>
              <a:t>※</a:t>
            </a:r>
            <a:r>
              <a:rPr lang="ja-JP" altLang="en-US" sz="1100" dirty="0">
                <a:latin typeface="+mn-ea"/>
              </a:rPr>
              <a:t>関東いすゞ自動車とは、本社と</a:t>
            </a:r>
            <a:r>
              <a:rPr lang="en-US" altLang="ja-JP" sz="1100" dirty="0">
                <a:latin typeface="+mn-ea"/>
              </a:rPr>
              <a:t>17</a:t>
            </a:r>
            <a:r>
              <a:rPr lang="ja-JP" altLang="en-US" sz="1100" dirty="0">
                <a:latin typeface="+mn-ea"/>
              </a:rPr>
              <a:t>拠点含めた全体を意味しています。</a:t>
            </a:r>
            <a:endParaRPr lang="en-US" altLang="ja-JP" sz="1100" dirty="0">
              <a:latin typeface="+mn-ea"/>
            </a:endParaRPr>
          </a:p>
        </p:txBody>
      </p:sp>
      <p:sp>
        <p:nvSpPr>
          <p:cNvPr id="44" name="正方形/長方形 43"/>
          <p:cNvSpPr/>
          <p:nvPr/>
        </p:nvSpPr>
        <p:spPr>
          <a:xfrm>
            <a:off x="6736714" y="5118606"/>
            <a:ext cx="4608000" cy="430887"/>
          </a:xfrm>
          <a:prstGeom prst="rect">
            <a:avLst/>
          </a:prstGeom>
          <a:noFill/>
        </p:spPr>
        <p:txBody>
          <a:bodyPr wrap="square">
            <a:spAutoFit/>
          </a:bodyPr>
          <a:lstStyle/>
          <a:p>
            <a:r>
              <a:rPr lang="en-US" altLang="ja-JP" sz="1100" dirty="0">
                <a:latin typeface="+mn-ea"/>
              </a:rPr>
              <a:t>2024</a:t>
            </a:r>
            <a:r>
              <a:rPr lang="ja-JP" altLang="en-US" sz="1100" dirty="0">
                <a:latin typeface="+mn-ea"/>
              </a:rPr>
              <a:t>年</a:t>
            </a:r>
            <a:r>
              <a:rPr lang="en-US" altLang="ja-JP" sz="1100" dirty="0">
                <a:latin typeface="+mn-ea"/>
              </a:rPr>
              <a:t>4</a:t>
            </a:r>
            <a:r>
              <a:rPr lang="ja-JP" altLang="en-US" sz="1100" dirty="0">
                <a:latin typeface="+mn-ea"/>
              </a:rPr>
              <a:t>月</a:t>
            </a:r>
            <a:r>
              <a:rPr lang="en-US" altLang="ja-JP" sz="1100" dirty="0">
                <a:latin typeface="+mn-ea"/>
              </a:rPr>
              <a:t>1</a:t>
            </a:r>
            <a:r>
              <a:rPr lang="ja-JP" altLang="en-US" sz="1100" dirty="0">
                <a:latin typeface="+mn-ea"/>
              </a:rPr>
              <a:t>日～</a:t>
            </a:r>
            <a:r>
              <a:rPr lang="en-US" altLang="ja-JP" sz="1100" dirty="0">
                <a:latin typeface="+mn-ea"/>
              </a:rPr>
              <a:t>2025</a:t>
            </a:r>
            <a:r>
              <a:rPr lang="ja-JP" altLang="en-US" sz="1100" dirty="0">
                <a:latin typeface="+mn-ea"/>
              </a:rPr>
              <a:t>年</a:t>
            </a:r>
            <a:r>
              <a:rPr lang="en-US" altLang="ja-JP" sz="1100" dirty="0">
                <a:latin typeface="+mn-ea"/>
              </a:rPr>
              <a:t>3</a:t>
            </a:r>
            <a:r>
              <a:rPr lang="ja-JP" altLang="en-US" sz="1100" dirty="0">
                <a:latin typeface="+mn-ea"/>
              </a:rPr>
              <a:t>月</a:t>
            </a:r>
            <a:r>
              <a:rPr lang="en-US" altLang="ja-JP" sz="1100" dirty="0">
                <a:latin typeface="+mn-ea"/>
              </a:rPr>
              <a:t>31</a:t>
            </a:r>
            <a:r>
              <a:rPr lang="ja-JP" altLang="en-US" sz="1100" dirty="0">
                <a:latin typeface="+mn-ea"/>
              </a:rPr>
              <a:t>日までの活動について記載しています。</a:t>
            </a:r>
            <a:endParaRPr lang="en-US" altLang="ja-JP" sz="1100" dirty="0">
              <a:latin typeface="+mn-ea"/>
            </a:endParaRPr>
          </a:p>
          <a:p>
            <a:r>
              <a:rPr lang="en-US" altLang="ja-JP" sz="1100" dirty="0">
                <a:latin typeface="+mn-ea"/>
              </a:rPr>
              <a:t>※</a:t>
            </a:r>
            <a:r>
              <a:rPr lang="ja-JP" altLang="en-US" sz="1100" dirty="0">
                <a:latin typeface="+mn-ea"/>
              </a:rPr>
              <a:t>一部発行時期までに行った活動についても記載しています。</a:t>
            </a:r>
            <a:endParaRPr lang="en-US" altLang="ja-JP" sz="1100" dirty="0">
              <a:latin typeface="+mn-ea"/>
            </a:endParaRPr>
          </a:p>
        </p:txBody>
      </p:sp>
      <p:sp>
        <p:nvSpPr>
          <p:cNvPr id="45" name="正方形/長方形 44"/>
          <p:cNvSpPr/>
          <p:nvPr/>
        </p:nvSpPr>
        <p:spPr>
          <a:xfrm>
            <a:off x="6790076" y="5938567"/>
            <a:ext cx="5009189" cy="261610"/>
          </a:xfrm>
          <a:prstGeom prst="rect">
            <a:avLst/>
          </a:prstGeom>
          <a:noFill/>
        </p:spPr>
        <p:txBody>
          <a:bodyPr wrap="square">
            <a:spAutoFit/>
          </a:bodyPr>
          <a:lstStyle/>
          <a:p>
            <a:r>
              <a:rPr lang="ja-JP" altLang="en-US" sz="1100" dirty="0">
                <a:latin typeface="+mn-ea"/>
              </a:rPr>
              <a:t>発行情報</a:t>
            </a:r>
            <a:endParaRPr lang="en-US" altLang="ja-JP" sz="1100" dirty="0">
              <a:latin typeface="+mn-ea"/>
            </a:endParaRPr>
          </a:p>
        </p:txBody>
      </p:sp>
      <p:sp>
        <p:nvSpPr>
          <p:cNvPr id="49" name="正方形/長方形 48"/>
          <p:cNvSpPr/>
          <p:nvPr/>
        </p:nvSpPr>
        <p:spPr>
          <a:xfrm>
            <a:off x="6747731" y="6279147"/>
            <a:ext cx="4320000" cy="261610"/>
          </a:xfrm>
          <a:prstGeom prst="rect">
            <a:avLst/>
          </a:prstGeom>
          <a:noFill/>
        </p:spPr>
        <p:txBody>
          <a:bodyPr wrap="square">
            <a:spAutoFit/>
          </a:bodyPr>
          <a:lstStyle/>
          <a:p>
            <a:r>
              <a:rPr lang="ja-JP" altLang="en-US" sz="1100" dirty="0">
                <a:latin typeface="+mn-ea"/>
              </a:rPr>
              <a:t>発行月：</a:t>
            </a:r>
            <a:r>
              <a:rPr lang="en-US" altLang="ja-JP" sz="1100" dirty="0">
                <a:latin typeface="+mn-ea"/>
              </a:rPr>
              <a:t>2025</a:t>
            </a:r>
            <a:r>
              <a:rPr lang="ja-JP" altLang="en-US" sz="1100" dirty="0">
                <a:latin typeface="+mn-ea"/>
              </a:rPr>
              <a:t>年</a:t>
            </a:r>
            <a:r>
              <a:rPr lang="en-US" altLang="ja-JP" sz="1100" dirty="0">
                <a:latin typeface="+mn-ea"/>
              </a:rPr>
              <a:t>9</a:t>
            </a:r>
            <a:r>
              <a:rPr lang="ja-JP" altLang="en-US" sz="1100" dirty="0">
                <a:latin typeface="+mn-ea"/>
              </a:rPr>
              <a:t>月</a:t>
            </a:r>
            <a:endParaRPr lang="en-US" altLang="ja-JP" sz="1100" dirty="0">
              <a:latin typeface="+mn-ea"/>
            </a:endParaRPr>
          </a:p>
        </p:txBody>
      </p:sp>
      <p:cxnSp>
        <p:nvCxnSpPr>
          <p:cNvPr id="51" name="直線コネクタ 50"/>
          <p:cNvCxnSpPr/>
          <p:nvPr/>
        </p:nvCxnSpPr>
        <p:spPr>
          <a:xfrm>
            <a:off x="1077750" y="2212902"/>
            <a:ext cx="396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101232" y="2791572"/>
            <a:ext cx="396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790076" y="3428429"/>
            <a:ext cx="396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778199" y="1615998"/>
            <a:ext cx="396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016655" y="5951290"/>
            <a:ext cx="126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762988" y="5023514"/>
            <a:ext cx="126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762988" y="6190843"/>
            <a:ext cx="126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077750" y="1649049"/>
            <a:ext cx="396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91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3</a:t>
            </a:fld>
            <a:endParaRPr kumimoji="1" lang="ja-JP" altLang="en-US" dirty="0"/>
          </a:p>
        </p:txBody>
      </p:sp>
      <p:sp>
        <p:nvSpPr>
          <p:cNvPr id="59" name="テキスト ボックス 58"/>
          <p:cNvSpPr txBox="1"/>
          <p:nvPr/>
        </p:nvSpPr>
        <p:spPr>
          <a:xfrm>
            <a:off x="435935"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トップメッセージ</a:t>
            </a:r>
          </a:p>
        </p:txBody>
      </p:sp>
      <p:pic>
        <p:nvPicPr>
          <p:cNvPr id="35" name="図 34"/>
          <p:cNvPicPr>
            <a:picLocks noChangeAspect="1"/>
          </p:cNvPicPr>
          <p:nvPr/>
        </p:nvPicPr>
        <p:blipFill>
          <a:blip r:embed="rId2"/>
          <a:stretch>
            <a:fillRect/>
          </a:stretch>
        </p:blipFill>
        <p:spPr>
          <a:xfrm>
            <a:off x="7677928" y="1423426"/>
            <a:ext cx="3317850" cy="4660790"/>
          </a:xfrm>
          <a:prstGeom prst="rect">
            <a:avLst/>
          </a:prstGeom>
        </p:spPr>
      </p:pic>
      <p:grpSp>
        <p:nvGrpSpPr>
          <p:cNvPr id="20" name="グループ化 19"/>
          <p:cNvGrpSpPr/>
          <p:nvPr/>
        </p:nvGrpSpPr>
        <p:grpSpPr>
          <a:xfrm>
            <a:off x="0" y="-2897"/>
            <a:ext cx="12192000" cy="366590"/>
            <a:chOff x="0" y="-2897"/>
            <a:chExt cx="12192000" cy="366590"/>
          </a:xfrm>
        </p:grpSpPr>
        <p:sp>
          <p:nvSpPr>
            <p:cNvPr id="21" name="正方形/長方形 20"/>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2" name="正方形/長方形 21"/>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3" name="正方形/長方形 22"/>
            <p:cNvSpPr/>
            <p:nvPr/>
          </p:nvSpPr>
          <p:spPr>
            <a:xfrm>
              <a:off x="8224279"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4" name="正方形/長方形 23"/>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5" name="正方形/長方形 24"/>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6" name="正方形/長方形 25"/>
            <p:cNvSpPr/>
            <p:nvPr/>
          </p:nvSpPr>
          <p:spPr>
            <a:xfrm>
              <a:off x="2056644" y="-2897"/>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7" name="テキスト ボックス 26"/>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28" name="テキスト ボックス 27"/>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29" name="テキスト ボックス 28"/>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30" name="テキスト ボックス 29"/>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31" name="テキスト ボックス 30"/>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32" name="テキスト ボックス 31"/>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sp>
        <p:nvSpPr>
          <p:cNvPr id="33" name="テキスト ボックス 32"/>
          <p:cNvSpPr txBox="1"/>
          <p:nvPr/>
        </p:nvSpPr>
        <p:spPr>
          <a:xfrm>
            <a:off x="853441" y="1434441"/>
            <a:ext cx="5690577" cy="4662815"/>
          </a:xfrm>
          <a:prstGeom prst="rect">
            <a:avLst/>
          </a:prstGeom>
          <a:noFill/>
        </p:spPr>
        <p:txBody>
          <a:bodyPr wrap="square" rtlCol="0">
            <a:spAutoFit/>
          </a:bodyPr>
          <a:lstStyle/>
          <a:p>
            <a:pPr>
              <a:lnSpc>
                <a:spcPct val="150000"/>
              </a:lnSpc>
              <a:defRPr/>
            </a:pPr>
            <a:r>
              <a:rPr lang="ja-JP" altLang="en-US" sz="1100" dirty="0">
                <a:solidFill>
                  <a:prstClr val="black"/>
                </a:solidFill>
                <a:latin typeface="+mn-ea"/>
              </a:rPr>
              <a:t>サステナビリティレポート発行にあたり、当社の歴史を振り返ってみました。</a:t>
            </a:r>
            <a:endParaRPr lang="en-US" altLang="ja-JP" sz="1100" dirty="0">
              <a:solidFill>
                <a:prstClr val="black"/>
              </a:solidFill>
              <a:latin typeface="+mn-ea"/>
            </a:endParaRPr>
          </a:p>
          <a:p>
            <a:pPr>
              <a:lnSpc>
                <a:spcPct val="150000"/>
              </a:lnSpc>
              <a:defRPr/>
            </a:pPr>
            <a:r>
              <a:rPr lang="ja-JP" altLang="en-US" sz="1100" dirty="0">
                <a:solidFill>
                  <a:prstClr val="black"/>
                </a:solidFill>
                <a:latin typeface="+mn-ea"/>
              </a:rPr>
              <a:t>私たちの会社では、“「運ぶ」を支え人々の暮らしと命を守る”という創業時の想いが</a:t>
            </a:r>
            <a:r>
              <a:rPr lang="en-US" altLang="ja-JP" sz="1100" dirty="0">
                <a:solidFill>
                  <a:prstClr val="black"/>
                </a:solidFill>
                <a:latin typeface="+mn-ea"/>
              </a:rPr>
              <a:t>DNA</a:t>
            </a:r>
            <a:r>
              <a:rPr lang="ja-JP" altLang="en-US" sz="1100" dirty="0">
                <a:solidFill>
                  <a:prstClr val="black"/>
                </a:solidFill>
                <a:latin typeface="+mn-ea"/>
              </a:rPr>
              <a:t>として今日まで受け継がれてきています。</a:t>
            </a:r>
            <a:endParaRPr lang="en-US" altLang="ja-JP" sz="1100" dirty="0">
              <a:solidFill>
                <a:prstClr val="black"/>
              </a:solidFill>
              <a:latin typeface="+mn-ea"/>
            </a:endParaRPr>
          </a:p>
          <a:p>
            <a:pPr>
              <a:lnSpc>
                <a:spcPct val="150000"/>
              </a:lnSpc>
              <a:defRPr/>
            </a:pPr>
            <a:r>
              <a:rPr lang="ja-JP" altLang="en-US" sz="1100" dirty="0">
                <a:solidFill>
                  <a:prstClr val="black"/>
                </a:solidFill>
                <a:latin typeface="+mn-ea"/>
              </a:rPr>
              <a:t>「運ぶ」を支え続けていく為にはどうしたら良いか、その答えが</a:t>
            </a:r>
            <a:r>
              <a:rPr lang="en-US" altLang="ja-JP" sz="1100" dirty="0">
                <a:solidFill>
                  <a:prstClr val="black"/>
                </a:solidFill>
                <a:latin typeface="+mn-ea"/>
              </a:rPr>
              <a:t>CSR</a:t>
            </a:r>
            <a:r>
              <a:rPr lang="ja-JP" altLang="en-US" sz="1100" dirty="0">
                <a:solidFill>
                  <a:prstClr val="black"/>
                </a:solidFill>
                <a:latin typeface="+mn-ea"/>
              </a:rPr>
              <a:t>（企業の社会的責任）であり、サステナブルな経営を行うことにあると考えました。企業として、こうした取り組みを行うことが、結果としてサステナブルな社会に貢献することに繋がると思います。</a:t>
            </a:r>
            <a:endParaRPr lang="en-US" altLang="ja-JP" sz="1100" dirty="0">
              <a:solidFill>
                <a:prstClr val="black"/>
              </a:solidFill>
              <a:latin typeface="+mn-ea"/>
            </a:endParaRPr>
          </a:p>
          <a:p>
            <a:pPr>
              <a:lnSpc>
                <a:spcPct val="150000"/>
              </a:lnSpc>
              <a:defRPr/>
            </a:pPr>
            <a:r>
              <a:rPr lang="ja-JP" altLang="en-US" sz="1100" dirty="0">
                <a:solidFill>
                  <a:prstClr val="black"/>
                </a:solidFill>
                <a:latin typeface="+mn-ea"/>
              </a:rPr>
              <a:t>これからの時代は、こういった考え方や取り組みをしっかりと経営に取り入れていかなければなりません。</a:t>
            </a:r>
            <a:endParaRPr lang="en-US" altLang="ja-JP" sz="1100" dirty="0">
              <a:solidFill>
                <a:prstClr val="black"/>
              </a:solidFill>
              <a:latin typeface="+mn-ea"/>
            </a:endParaRPr>
          </a:p>
          <a:p>
            <a:pPr>
              <a:lnSpc>
                <a:spcPct val="150000"/>
              </a:lnSpc>
              <a:defRPr/>
            </a:pPr>
            <a:r>
              <a:rPr lang="ja-JP" altLang="en-US" sz="1100" dirty="0">
                <a:solidFill>
                  <a:prstClr val="black"/>
                </a:solidFill>
                <a:latin typeface="+mn-ea"/>
              </a:rPr>
              <a:t>私たちの会社に出来ることは、小さな取り組みかも知れませんが、一歩を踏み出すこと、そして一歩一歩確実に前進して行くことが大切です。</a:t>
            </a:r>
            <a:endParaRPr lang="en-US" altLang="ja-JP" sz="1100" dirty="0">
              <a:solidFill>
                <a:prstClr val="black"/>
              </a:solidFill>
              <a:latin typeface="+mn-ea"/>
            </a:endParaRPr>
          </a:p>
          <a:p>
            <a:pPr>
              <a:lnSpc>
                <a:spcPct val="150000"/>
              </a:lnSpc>
              <a:defRPr/>
            </a:pPr>
            <a:r>
              <a:rPr lang="ja-JP" altLang="en-US" sz="1100" dirty="0">
                <a:solidFill>
                  <a:prstClr val="black"/>
                </a:solidFill>
                <a:latin typeface="+mn-ea"/>
              </a:rPr>
              <a:t>レポートの中に出てくる、</a:t>
            </a:r>
            <a:r>
              <a:rPr lang="en-US" altLang="ja-JP" sz="1100" dirty="0">
                <a:solidFill>
                  <a:prstClr val="black"/>
                </a:solidFill>
                <a:latin typeface="+mn-ea"/>
              </a:rPr>
              <a:t>E</a:t>
            </a:r>
            <a:r>
              <a:rPr lang="ja-JP" altLang="en-US" sz="1100" dirty="0">
                <a:solidFill>
                  <a:prstClr val="black"/>
                </a:solidFill>
                <a:latin typeface="+mn-ea"/>
              </a:rPr>
              <a:t>（環境）・</a:t>
            </a:r>
            <a:r>
              <a:rPr lang="en-US" altLang="ja-JP" sz="1100" dirty="0">
                <a:solidFill>
                  <a:prstClr val="black"/>
                </a:solidFill>
                <a:latin typeface="+mn-ea"/>
              </a:rPr>
              <a:t>S</a:t>
            </a:r>
            <a:r>
              <a:rPr lang="ja-JP" altLang="en-US" sz="1100" dirty="0">
                <a:solidFill>
                  <a:prstClr val="black"/>
                </a:solidFill>
                <a:latin typeface="+mn-ea"/>
              </a:rPr>
              <a:t>（社会）・</a:t>
            </a:r>
            <a:r>
              <a:rPr lang="en-US" altLang="ja-JP" sz="1100" dirty="0">
                <a:solidFill>
                  <a:prstClr val="black"/>
                </a:solidFill>
                <a:latin typeface="+mn-ea"/>
              </a:rPr>
              <a:t>G</a:t>
            </a:r>
            <a:r>
              <a:rPr lang="ja-JP" altLang="en-US" sz="1100" dirty="0">
                <a:solidFill>
                  <a:prstClr val="black"/>
                </a:solidFill>
                <a:latin typeface="+mn-ea"/>
              </a:rPr>
              <a:t>（ガバナンス）のどれが欠けても「運ぶ」を支え続けることは出来ません。</a:t>
            </a:r>
            <a:endParaRPr lang="en-US" altLang="ja-JP" sz="1100" dirty="0">
              <a:solidFill>
                <a:prstClr val="black"/>
              </a:solidFill>
              <a:latin typeface="+mn-ea"/>
            </a:endParaRPr>
          </a:p>
          <a:p>
            <a:pPr>
              <a:lnSpc>
                <a:spcPct val="150000"/>
              </a:lnSpc>
              <a:defRPr/>
            </a:pPr>
            <a:r>
              <a:rPr lang="ja-JP" altLang="en-US" sz="1100" dirty="0">
                <a:solidFill>
                  <a:prstClr val="black"/>
                </a:solidFill>
                <a:latin typeface="+mn-ea"/>
              </a:rPr>
              <a:t>私たちは、こういった課題と適切な距離感を持って上手にバランスを取りながら、一つひとつ正面から向き合い、解決可能なものから優先的に取り組んでまいります。</a:t>
            </a:r>
            <a:endParaRPr lang="en-US" altLang="ja-JP" sz="1100" dirty="0">
              <a:solidFill>
                <a:prstClr val="black"/>
              </a:solidFill>
              <a:latin typeface="+mn-ea"/>
            </a:endParaRPr>
          </a:p>
          <a:p>
            <a:pPr>
              <a:lnSpc>
                <a:spcPct val="150000"/>
              </a:lnSpc>
              <a:defRPr/>
            </a:pPr>
            <a:endParaRPr lang="en-US" altLang="ja-JP" sz="1100" dirty="0">
              <a:solidFill>
                <a:prstClr val="black"/>
              </a:solidFill>
              <a:latin typeface="+mn-ea"/>
            </a:endParaRPr>
          </a:p>
          <a:p>
            <a:pPr>
              <a:lnSpc>
                <a:spcPct val="150000"/>
              </a:lnSpc>
              <a:defRPr/>
            </a:pPr>
            <a:endParaRPr lang="en-US" altLang="ja-JP" sz="1100" dirty="0">
              <a:solidFill>
                <a:prstClr val="black"/>
              </a:solidFill>
              <a:latin typeface="+mn-ea"/>
            </a:endParaRPr>
          </a:p>
          <a:p>
            <a:pPr>
              <a:lnSpc>
                <a:spcPct val="150000"/>
              </a:lnSpc>
              <a:defRPr/>
            </a:pPr>
            <a:r>
              <a:rPr lang="ja-JP" altLang="en-US" sz="1100" dirty="0">
                <a:solidFill>
                  <a:prstClr val="black"/>
                </a:solidFill>
                <a:latin typeface="+mn-ea"/>
              </a:rPr>
              <a:t>　　　　　　　　　　　　　　　　　　　　        　　  代表取締役社長　田中　隆夫</a:t>
            </a:r>
          </a:p>
        </p:txBody>
      </p:sp>
    </p:spTree>
    <p:extLst>
      <p:ext uri="{BB962C8B-B14F-4D97-AF65-F5344CB8AC3E}">
        <p14:creationId xmlns:p14="http://schemas.microsoft.com/office/powerpoint/2010/main" val="310738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4</a:t>
            </a:fld>
            <a:endParaRPr kumimoji="1" lang="ja-JP" altLang="en-US" dirty="0"/>
          </a:p>
        </p:txBody>
      </p:sp>
      <p:sp>
        <p:nvSpPr>
          <p:cNvPr id="59" name="テキスト ボックス 58"/>
          <p:cNvSpPr txBox="1"/>
          <p:nvPr/>
        </p:nvSpPr>
        <p:spPr>
          <a:xfrm>
            <a:off x="435935"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会社概要</a:t>
            </a:r>
          </a:p>
        </p:txBody>
      </p:sp>
      <p:sp>
        <p:nvSpPr>
          <p:cNvPr id="64" name="テキスト ボックス 28"/>
          <p:cNvSpPr txBox="1"/>
          <p:nvPr/>
        </p:nvSpPr>
        <p:spPr>
          <a:xfrm>
            <a:off x="1765000" y="1429550"/>
            <a:ext cx="3760319" cy="390106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200000"/>
              </a:lnSpc>
              <a:spcAft>
                <a:spcPts val="300"/>
              </a:spcAft>
            </a:pPr>
            <a:r>
              <a:rPr lang="ja-JP" altLang="en-US" sz="1100" dirty="0">
                <a:cs typeface="Arial" panose="020B0604020202020204" pitchFamily="34" charset="0"/>
              </a:rPr>
              <a:t>関東いすゞ自動車株式会社</a:t>
            </a:r>
            <a:endParaRPr lang="en-US" altLang="ja-JP" sz="1100" dirty="0">
              <a:cs typeface="Arial" panose="020B0604020202020204" pitchFamily="34" charset="0"/>
            </a:endParaRPr>
          </a:p>
          <a:p>
            <a:pPr>
              <a:lnSpc>
                <a:spcPct val="200000"/>
              </a:lnSpc>
              <a:spcAft>
                <a:spcPts val="300"/>
              </a:spcAft>
            </a:pPr>
            <a:r>
              <a:rPr lang="ja-JP" altLang="en-US" sz="1100" dirty="0">
                <a:cs typeface="Arial" panose="020B0604020202020204" pitchFamily="34" charset="0"/>
              </a:rPr>
              <a:t>群馬県高崎市宮原町</a:t>
            </a:r>
            <a:r>
              <a:rPr lang="en-US" altLang="ja-JP" sz="1100" dirty="0">
                <a:cs typeface="Arial" panose="020B0604020202020204" pitchFamily="34" charset="0"/>
              </a:rPr>
              <a:t>1</a:t>
            </a:r>
            <a:r>
              <a:rPr lang="ja-JP" altLang="en-US" sz="1100" dirty="0">
                <a:cs typeface="Arial" panose="020B0604020202020204" pitchFamily="34" charset="0"/>
              </a:rPr>
              <a:t>番地</a:t>
            </a:r>
            <a:r>
              <a:rPr lang="en-US" altLang="ja-JP" sz="1100" dirty="0">
                <a:cs typeface="Arial" panose="020B0604020202020204" pitchFamily="34" charset="0"/>
              </a:rPr>
              <a:t>21</a:t>
            </a:r>
          </a:p>
          <a:p>
            <a:pPr>
              <a:lnSpc>
                <a:spcPct val="200000"/>
              </a:lnSpc>
              <a:spcAft>
                <a:spcPts val="300"/>
              </a:spcAft>
            </a:pPr>
            <a:r>
              <a:rPr kumimoji="1" lang="ja-JP" altLang="en-US" sz="1100" dirty="0">
                <a:cs typeface="Arial" panose="020B0604020202020204" pitchFamily="34" charset="0"/>
              </a:rPr>
              <a:t>代表取締役社長　田中 隆夫</a:t>
            </a:r>
            <a:endParaRPr kumimoji="1" lang="en-US" altLang="ja-JP" sz="1100" dirty="0">
              <a:cs typeface="Arial" panose="020B0604020202020204" pitchFamily="34" charset="0"/>
            </a:endParaRPr>
          </a:p>
          <a:p>
            <a:pPr>
              <a:lnSpc>
                <a:spcPct val="200000"/>
              </a:lnSpc>
              <a:spcAft>
                <a:spcPts val="300"/>
              </a:spcAft>
            </a:pPr>
            <a:r>
              <a:rPr lang="en-US" altLang="ja-JP" sz="1100" dirty="0">
                <a:cs typeface="Arial" panose="020B0604020202020204" pitchFamily="34" charset="0"/>
              </a:rPr>
              <a:t>1946</a:t>
            </a:r>
            <a:r>
              <a:rPr lang="ja-JP" altLang="en-US" sz="1100" dirty="0">
                <a:cs typeface="Arial" panose="020B0604020202020204" pitchFamily="34" charset="0"/>
              </a:rPr>
              <a:t>年</a:t>
            </a:r>
            <a:r>
              <a:rPr lang="en-US" altLang="ja-JP" sz="1100" dirty="0">
                <a:cs typeface="Arial" panose="020B0604020202020204" pitchFamily="34" charset="0"/>
              </a:rPr>
              <a:t>8</a:t>
            </a:r>
            <a:r>
              <a:rPr lang="ja-JP" altLang="en-US" sz="1100" dirty="0">
                <a:cs typeface="Arial" panose="020B0604020202020204" pitchFamily="34" charset="0"/>
              </a:rPr>
              <a:t>月</a:t>
            </a:r>
            <a:r>
              <a:rPr lang="en-US" altLang="ja-JP" sz="1100" dirty="0">
                <a:cs typeface="Arial" panose="020B0604020202020204" pitchFamily="34" charset="0"/>
              </a:rPr>
              <a:t>20</a:t>
            </a:r>
            <a:r>
              <a:rPr lang="ja-JP" altLang="en-US" sz="1100" dirty="0">
                <a:cs typeface="Arial" panose="020B0604020202020204" pitchFamily="34" charset="0"/>
              </a:rPr>
              <a:t>日</a:t>
            </a:r>
            <a:endParaRPr lang="en-US" altLang="ja-JP" sz="1100" dirty="0">
              <a:cs typeface="Arial" panose="020B0604020202020204" pitchFamily="34" charset="0"/>
            </a:endParaRPr>
          </a:p>
          <a:p>
            <a:pPr>
              <a:lnSpc>
                <a:spcPct val="200000"/>
              </a:lnSpc>
              <a:spcAft>
                <a:spcPts val="300"/>
              </a:spcAft>
            </a:pPr>
            <a:r>
              <a:rPr kumimoji="1" lang="en-US" altLang="ja-JP" sz="1100" dirty="0">
                <a:cs typeface="Arial" panose="020B0604020202020204" pitchFamily="34" charset="0"/>
              </a:rPr>
              <a:t>979</a:t>
            </a:r>
            <a:r>
              <a:rPr kumimoji="1" lang="ja-JP" altLang="en-US" sz="1100" dirty="0">
                <a:cs typeface="Arial" panose="020B0604020202020204" pitchFamily="34" charset="0"/>
              </a:rPr>
              <a:t>人（</a:t>
            </a:r>
            <a:r>
              <a:rPr kumimoji="1" lang="en-US" altLang="ja-JP" sz="1100" dirty="0">
                <a:cs typeface="Arial" panose="020B0604020202020204" pitchFamily="34" charset="0"/>
              </a:rPr>
              <a:t>2025</a:t>
            </a:r>
            <a:r>
              <a:rPr kumimoji="1" lang="ja-JP" altLang="en-US" sz="1100" dirty="0">
                <a:cs typeface="Arial" panose="020B0604020202020204" pitchFamily="34" charset="0"/>
              </a:rPr>
              <a:t>年</a:t>
            </a:r>
            <a:r>
              <a:rPr kumimoji="1" lang="en-US" altLang="ja-JP" sz="1100" dirty="0">
                <a:cs typeface="Arial" panose="020B0604020202020204" pitchFamily="34" charset="0"/>
              </a:rPr>
              <a:t>4</a:t>
            </a:r>
            <a:r>
              <a:rPr kumimoji="1" lang="ja-JP" altLang="en-US" sz="1100" dirty="0">
                <a:cs typeface="Arial" panose="020B0604020202020204" pitchFamily="34" charset="0"/>
              </a:rPr>
              <a:t>月</a:t>
            </a:r>
            <a:r>
              <a:rPr kumimoji="1" lang="en-US" altLang="ja-JP" sz="1100" dirty="0">
                <a:cs typeface="Arial" panose="020B0604020202020204" pitchFamily="34" charset="0"/>
              </a:rPr>
              <a:t>1</a:t>
            </a:r>
            <a:r>
              <a:rPr kumimoji="1" lang="ja-JP" altLang="en-US" sz="1100" dirty="0">
                <a:cs typeface="Arial" panose="020B0604020202020204" pitchFamily="34" charset="0"/>
              </a:rPr>
              <a:t>日）</a:t>
            </a:r>
            <a:endParaRPr kumimoji="1" lang="en-US" altLang="ja-JP" sz="1100" dirty="0">
              <a:cs typeface="Arial" panose="020B0604020202020204" pitchFamily="34" charset="0"/>
            </a:endParaRPr>
          </a:p>
          <a:p>
            <a:pPr>
              <a:lnSpc>
                <a:spcPct val="200000"/>
              </a:lnSpc>
              <a:spcAft>
                <a:spcPts val="300"/>
              </a:spcAft>
            </a:pPr>
            <a:r>
              <a:rPr lang="en-US" altLang="ja-JP" sz="1100" dirty="0">
                <a:cs typeface="Arial" panose="020B0604020202020204" pitchFamily="34" charset="0"/>
              </a:rPr>
              <a:t>3</a:t>
            </a:r>
            <a:r>
              <a:rPr lang="ja-JP" altLang="en-US" sz="1100" dirty="0">
                <a:cs typeface="Arial" panose="020B0604020202020204" pitchFamily="34" charset="0"/>
              </a:rPr>
              <a:t>億</a:t>
            </a:r>
            <a:r>
              <a:rPr lang="en-US" altLang="ja-JP" sz="1100" dirty="0">
                <a:cs typeface="Arial" panose="020B0604020202020204" pitchFamily="34" charset="0"/>
              </a:rPr>
              <a:t>5,000</a:t>
            </a:r>
            <a:r>
              <a:rPr lang="ja-JP" altLang="en-US" sz="1100" dirty="0">
                <a:cs typeface="Arial" panose="020B0604020202020204" pitchFamily="34" charset="0"/>
              </a:rPr>
              <a:t>万円</a:t>
            </a:r>
            <a:endParaRPr lang="en-US" altLang="ja-JP" sz="1100" dirty="0">
              <a:cs typeface="Arial" panose="020B0604020202020204" pitchFamily="34" charset="0"/>
            </a:endParaRPr>
          </a:p>
          <a:p>
            <a:pPr>
              <a:lnSpc>
                <a:spcPct val="200000"/>
              </a:lnSpc>
              <a:spcAft>
                <a:spcPts val="300"/>
              </a:spcAft>
            </a:pPr>
            <a:r>
              <a:rPr lang="en-US" altLang="ja-JP" sz="1100" dirty="0">
                <a:cs typeface="Arial" panose="020B0604020202020204" pitchFamily="34" charset="0"/>
              </a:rPr>
              <a:t>824</a:t>
            </a:r>
            <a:r>
              <a:rPr lang="ja-JP" altLang="en-US" sz="1100" dirty="0">
                <a:cs typeface="Arial" panose="020B0604020202020204" pitchFamily="34" charset="0"/>
              </a:rPr>
              <a:t>億</a:t>
            </a:r>
            <a:r>
              <a:rPr lang="en-US" altLang="ja-JP" sz="1100" dirty="0">
                <a:cs typeface="Arial" panose="020B0604020202020204" pitchFamily="34" charset="0"/>
              </a:rPr>
              <a:t>5,819</a:t>
            </a:r>
            <a:r>
              <a:rPr lang="ja-JP" altLang="en-US" sz="1100" dirty="0">
                <a:cs typeface="Arial" panose="020B0604020202020204" pitchFamily="34" charset="0"/>
              </a:rPr>
              <a:t>万円（</a:t>
            </a:r>
            <a:r>
              <a:rPr lang="en-US" altLang="ja-JP" sz="1100" dirty="0">
                <a:cs typeface="Arial" panose="020B0604020202020204" pitchFamily="34" charset="0"/>
              </a:rPr>
              <a:t>2025</a:t>
            </a:r>
            <a:r>
              <a:rPr lang="ja-JP" altLang="en-US" sz="1100" dirty="0">
                <a:cs typeface="Arial" panose="020B0604020202020204" pitchFamily="34" charset="0"/>
              </a:rPr>
              <a:t>年</a:t>
            </a:r>
            <a:r>
              <a:rPr lang="en-US" altLang="ja-JP" sz="1100" dirty="0">
                <a:cs typeface="Arial" panose="020B0604020202020204" pitchFamily="34" charset="0"/>
              </a:rPr>
              <a:t>3</a:t>
            </a:r>
            <a:r>
              <a:rPr lang="ja-JP" altLang="en-US" sz="1100" dirty="0">
                <a:cs typeface="Arial" panose="020B0604020202020204" pitchFamily="34" charset="0"/>
              </a:rPr>
              <a:t>月期　関東いすゞ単体）</a:t>
            </a:r>
            <a:endParaRPr lang="en-US" altLang="ja-JP" sz="1100" dirty="0">
              <a:cs typeface="Arial" panose="020B0604020202020204" pitchFamily="34" charset="0"/>
            </a:endParaRPr>
          </a:p>
          <a:p>
            <a:pPr>
              <a:spcBef>
                <a:spcPts val="1200"/>
              </a:spcBef>
            </a:pPr>
            <a:r>
              <a:rPr lang="ja-JP" altLang="en-US" sz="1100" dirty="0">
                <a:cs typeface="Arial" panose="020B0604020202020204" pitchFamily="34" charset="0"/>
              </a:rPr>
              <a:t>自動車の卸売及び小売</a:t>
            </a:r>
            <a:br>
              <a:rPr lang="ja-JP" altLang="en-US" sz="1100" dirty="0">
                <a:cs typeface="Arial" panose="020B0604020202020204" pitchFamily="34" charset="0"/>
              </a:rPr>
            </a:br>
            <a:r>
              <a:rPr lang="ja-JP" altLang="en-US" sz="1100" dirty="0">
                <a:cs typeface="Arial" panose="020B0604020202020204" pitchFamily="34" charset="0"/>
              </a:rPr>
              <a:t>自動車部品の卸売及び小売</a:t>
            </a:r>
            <a:br>
              <a:rPr lang="ja-JP" altLang="en-US" sz="1100" dirty="0">
                <a:cs typeface="Arial" panose="020B0604020202020204" pitchFamily="34" charset="0"/>
              </a:rPr>
            </a:br>
            <a:r>
              <a:rPr lang="ja-JP" altLang="en-US" sz="1100" dirty="0">
                <a:cs typeface="Arial" panose="020B0604020202020204" pitchFamily="34" charset="0"/>
              </a:rPr>
              <a:t>自動車整備</a:t>
            </a:r>
            <a:br>
              <a:rPr lang="ja-JP" altLang="en-US" sz="1100" dirty="0">
                <a:cs typeface="Arial" panose="020B0604020202020204" pitchFamily="34" charset="0"/>
              </a:rPr>
            </a:br>
            <a:r>
              <a:rPr lang="ja-JP" altLang="en-US" sz="1100" dirty="0">
                <a:cs typeface="Arial" panose="020B0604020202020204" pitchFamily="34" charset="0"/>
              </a:rPr>
              <a:t>機械工具、産業機械の卸売及び小売</a:t>
            </a:r>
            <a:br>
              <a:rPr lang="ja-JP" altLang="en-US" sz="1100" dirty="0">
                <a:cs typeface="Arial" panose="020B0604020202020204" pitchFamily="34" charset="0"/>
              </a:rPr>
            </a:br>
            <a:r>
              <a:rPr lang="ja-JP" altLang="en-US" sz="1100" dirty="0">
                <a:cs typeface="Arial" panose="020B0604020202020204" pitchFamily="34" charset="0"/>
              </a:rPr>
              <a:t>タイヤ、石油類（オイル、グリス等）の卸売及び小売</a:t>
            </a:r>
            <a:br>
              <a:rPr lang="ja-JP" altLang="en-US" sz="1100" dirty="0">
                <a:cs typeface="Arial" panose="020B0604020202020204" pitchFamily="34" charset="0"/>
              </a:rPr>
            </a:br>
            <a:r>
              <a:rPr lang="ja-JP" altLang="en-US" sz="1100" dirty="0">
                <a:cs typeface="Arial" panose="020B0604020202020204" pitchFamily="34" charset="0"/>
              </a:rPr>
              <a:t>保険代理業（自動車保険、損害保険、生命保険等）</a:t>
            </a:r>
            <a:endParaRPr kumimoji="1" lang="en-US" altLang="ja-JP" sz="1100" dirty="0">
              <a:cs typeface="Arial" panose="020B0604020202020204" pitchFamily="34" charset="0"/>
            </a:endParaRPr>
          </a:p>
        </p:txBody>
      </p:sp>
      <p:sp>
        <p:nvSpPr>
          <p:cNvPr id="65" name="テキスト ボックス 64"/>
          <p:cNvSpPr txBox="1"/>
          <p:nvPr/>
        </p:nvSpPr>
        <p:spPr>
          <a:xfrm>
            <a:off x="760202" y="1427460"/>
            <a:ext cx="1081557" cy="3024739"/>
          </a:xfrm>
          <a:prstGeom prst="rect">
            <a:avLst/>
          </a:prstGeom>
          <a:noFill/>
        </p:spPr>
        <p:txBody>
          <a:bodyPr wrap="square" rtlCol="0">
            <a:spAutoFit/>
          </a:bodyPr>
          <a:lstStyle/>
          <a:p>
            <a:pPr>
              <a:lnSpc>
                <a:spcPct val="200000"/>
              </a:lnSpc>
              <a:spcAft>
                <a:spcPts val="300"/>
              </a:spcAft>
            </a:pPr>
            <a:r>
              <a:rPr kumimoji="1" lang="ja-JP" altLang="en-US" sz="1100" dirty="0">
                <a:latin typeface="+mn-ea"/>
              </a:rPr>
              <a:t>社名</a:t>
            </a:r>
            <a:endParaRPr kumimoji="1" lang="en-US" altLang="ja-JP" sz="1100" dirty="0">
              <a:latin typeface="+mn-ea"/>
            </a:endParaRPr>
          </a:p>
          <a:p>
            <a:pPr>
              <a:lnSpc>
                <a:spcPct val="200000"/>
              </a:lnSpc>
              <a:spcAft>
                <a:spcPts val="300"/>
              </a:spcAft>
            </a:pPr>
            <a:r>
              <a:rPr kumimoji="1" lang="ja-JP" altLang="en-US" sz="1100" dirty="0">
                <a:latin typeface="+mn-ea"/>
              </a:rPr>
              <a:t>本社所在地</a:t>
            </a:r>
            <a:endParaRPr kumimoji="1" lang="en-US" altLang="ja-JP" sz="1100" dirty="0">
              <a:latin typeface="+mn-ea"/>
            </a:endParaRPr>
          </a:p>
          <a:p>
            <a:pPr>
              <a:lnSpc>
                <a:spcPct val="200000"/>
              </a:lnSpc>
              <a:spcAft>
                <a:spcPts val="300"/>
              </a:spcAft>
            </a:pPr>
            <a:r>
              <a:rPr kumimoji="1" lang="ja-JP" altLang="en-US" sz="1100" dirty="0">
                <a:latin typeface="+mn-ea"/>
              </a:rPr>
              <a:t>代表者</a:t>
            </a:r>
            <a:endParaRPr kumimoji="1" lang="en-US" altLang="ja-JP" sz="1100" dirty="0">
              <a:latin typeface="+mn-ea"/>
            </a:endParaRPr>
          </a:p>
          <a:p>
            <a:pPr>
              <a:lnSpc>
                <a:spcPct val="200000"/>
              </a:lnSpc>
              <a:spcAft>
                <a:spcPts val="300"/>
              </a:spcAft>
            </a:pPr>
            <a:r>
              <a:rPr lang="ja-JP" altLang="en-US" sz="1100" dirty="0">
                <a:latin typeface="+mn-ea"/>
              </a:rPr>
              <a:t>設立</a:t>
            </a:r>
            <a:endParaRPr lang="en-US" altLang="ja-JP" sz="1100" dirty="0">
              <a:latin typeface="+mn-ea"/>
            </a:endParaRPr>
          </a:p>
          <a:p>
            <a:pPr>
              <a:lnSpc>
                <a:spcPct val="200000"/>
              </a:lnSpc>
              <a:spcAft>
                <a:spcPts val="300"/>
              </a:spcAft>
            </a:pPr>
            <a:r>
              <a:rPr kumimoji="1" lang="ja-JP" altLang="en-US" sz="1100" dirty="0">
                <a:latin typeface="+mn-ea"/>
              </a:rPr>
              <a:t>従業員数</a:t>
            </a:r>
            <a:endParaRPr kumimoji="1" lang="en-US" altLang="ja-JP" sz="1100" dirty="0">
              <a:latin typeface="+mn-ea"/>
            </a:endParaRPr>
          </a:p>
          <a:p>
            <a:pPr>
              <a:lnSpc>
                <a:spcPct val="200000"/>
              </a:lnSpc>
              <a:spcAft>
                <a:spcPts val="300"/>
              </a:spcAft>
            </a:pPr>
            <a:r>
              <a:rPr lang="ja-JP" altLang="en-US" sz="1100" dirty="0">
                <a:latin typeface="+mn-ea"/>
              </a:rPr>
              <a:t>資本金</a:t>
            </a:r>
            <a:endParaRPr lang="en-US" altLang="ja-JP" sz="1100" dirty="0">
              <a:latin typeface="+mn-ea"/>
            </a:endParaRPr>
          </a:p>
          <a:p>
            <a:pPr>
              <a:lnSpc>
                <a:spcPct val="200000"/>
              </a:lnSpc>
              <a:spcAft>
                <a:spcPts val="300"/>
              </a:spcAft>
            </a:pPr>
            <a:r>
              <a:rPr lang="ja-JP" altLang="en-US" sz="1100" dirty="0">
                <a:latin typeface="+mn-ea"/>
              </a:rPr>
              <a:t>売上高</a:t>
            </a:r>
            <a:endParaRPr lang="en-US" altLang="ja-JP" sz="1100" dirty="0">
              <a:latin typeface="+mn-ea"/>
            </a:endParaRPr>
          </a:p>
          <a:p>
            <a:pPr>
              <a:lnSpc>
                <a:spcPct val="200000"/>
              </a:lnSpc>
              <a:spcAft>
                <a:spcPts val="300"/>
              </a:spcAft>
            </a:pPr>
            <a:r>
              <a:rPr lang="ja-JP" altLang="en-US" sz="1100" dirty="0">
                <a:latin typeface="+mn-ea"/>
              </a:rPr>
              <a:t>事業内容</a:t>
            </a:r>
            <a:endParaRPr kumimoji="1" lang="en-US" altLang="ja-JP" sz="1100" dirty="0">
              <a:latin typeface="+mn-ea"/>
            </a:endParaRPr>
          </a:p>
        </p:txBody>
      </p:sp>
      <p:sp>
        <p:nvSpPr>
          <p:cNvPr id="77" name="正方形/長方形 76"/>
          <p:cNvSpPr/>
          <p:nvPr/>
        </p:nvSpPr>
        <p:spPr>
          <a:xfrm>
            <a:off x="7199547" y="1494792"/>
            <a:ext cx="2483879" cy="4614084"/>
          </a:xfrm>
          <a:prstGeom prst="rect">
            <a:avLst/>
          </a:prstGeom>
        </p:spPr>
        <p:txBody>
          <a:bodyPr wrap="square">
            <a:spAutoFit/>
          </a:bodyPr>
          <a:lstStyle/>
          <a:p>
            <a:pPr>
              <a:lnSpc>
                <a:spcPct val="150000"/>
              </a:lnSpc>
              <a:spcAft>
                <a:spcPts val="100"/>
              </a:spcAft>
            </a:pPr>
            <a:r>
              <a:rPr lang="ja-JP" altLang="en-US" sz="1100" dirty="0">
                <a:latin typeface="+mn-ea"/>
              </a:rPr>
              <a:t>高崎支店</a:t>
            </a:r>
            <a:endParaRPr lang="en-US" altLang="ja-JP" sz="1100" dirty="0">
              <a:latin typeface="+mn-ea"/>
            </a:endParaRPr>
          </a:p>
          <a:p>
            <a:pPr>
              <a:lnSpc>
                <a:spcPct val="150000"/>
              </a:lnSpc>
              <a:spcAft>
                <a:spcPts val="100"/>
              </a:spcAft>
            </a:pPr>
            <a:r>
              <a:rPr lang="ja-JP" altLang="en-US" sz="1100" dirty="0">
                <a:latin typeface="+mn-ea"/>
              </a:rPr>
              <a:t>太田・大泉支店</a:t>
            </a:r>
            <a:endParaRPr lang="en-US" altLang="zh-TW" sz="1100" dirty="0">
              <a:latin typeface="+mn-ea"/>
            </a:endParaRPr>
          </a:p>
          <a:p>
            <a:pPr>
              <a:lnSpc>
                <a:spcPct val="150000"/>
              </a:lnSpc>
              <a:spcAft>
                <a:spcPts val="100"/>
              </a:spcAft>
            </a:pPr>
            <a:r>
              <a:rPr lang="ja-JP" altLang="en-US" sz="1100" dirty="0">
                <a:latin typeface="+mn-ea"/>
              </a:rPr>
              <a:t>渋川支店</a:t>
            </a:r>
            <a:endParaRPr lang="en-US" altLang="ja-JP" sz="1100" dirty="0">
              <a:latin typeface="+mn-ea"/>
            </a:endParaRPr>
          </a:p>
          <a:p>
            <a:pPr>
              <a:lnSpc>
                <a:spcPct val="150000"/>
              </a:lnSpc>
              <a:spcAft>
                <a:spcPts val="100"/>
              </a:spcAft>
            </a:pPr>
            <a:r>
              <a:rPr lang="ja-JP" altLang="en-US" sz="1100" dirty="0">
                <a:latin typeface="+mn-ea"/>
              </a:rPr>
              <a:t>沼田出張所 </a:t>
            </a:r>
            <a:endParaRPr lang="en-US" altLang="ja-JP" sz="1100" dirty="0">
              <a:latin typeface="+mn-ea"/>
            </a:endParaRPr>
          </a:p>
          <a:p>
            <a:pPr>
              <a:lnSpc>
                <a:spcPct val="150000"/>
              </a:lnSpc>
              <a:spcAft>
                <a:spcPts val="100"/>
              </a:spcAft>
            </a:pPr>
            <a:r>
              <a:rPr lang="ja-JP" altLang="en-US" sz="1100" dirty="0">
                <a:latin typeface="+mn-ea"/>
              </a:rPr>
              <a:t>前橋支店</a:t>
            </a:r>
            <a:endParaRPr lang="en-US" altLang="ja-JP" sz="1100" dirty="0">
              <a:latin typeface="+mn-ea"/>
            </a:endParaRPr>
          </a:p>
          <a:p>
            <a:pPr>
              <a:lnSpc>
                <a:spcPct val="150000"/>
              </a:lnSpc>
              <a:spcAft>
                <a:spcPts val="100"/>
              </a:spcAft>
            </a:pPr>
            <a:r>
              <a:rPr lang="ja-JP" altLang="en-US" sz="1100" dirty="0">
                <a:latin typeface="+mn-ea"/>
              </a:rPr>
              <a:t>上武支店</a:t>
            </a:r>
            <a:endParaRPr lang="en-US" altLang="ja-JP" sz="1100" dirty="0">
              <a:latin typeface="+mn-ea"/>
            </a:endParaRPr>
          </a:p>
          <a:p>
            <a:pPr>
              <a:lnSpc>
                <a:spcPct val="150000"/>
              </a:lnSpc>
              <a:spcAft>
                <a:spcPts val="100"/>
              </a:spcAft>
            </a:pPr>
            <a:r>
              <a:rPr lang="ja-JP" altLang="en-US" sz="1100" dirty="0">
                <a:latin typeface="+mn-ea"/>
              </a:rPr>
              <a:t>浦和支店</a:t>
            </a:r>
            <a:endParaRPr lang="en-US" altLang="ja-JP" sz="1100" dirty="0">
              <a:latin typeface="+mn-ea"/>
            </a:endParaRPr>
          </a:p>
          <a:p>
            <a:pPr>
              <a:lnSpc>
                <a:spcPct val="150000"/>
              </a:lnSpc>
              <a:spcAft>
                <a:spcPts val="100"/>
              </a:spcAft>
            </a:pPr>
            <a:r>
              <a:rPr lang="ja-JP" altLang="en-US" sz="1100" dirty="0">
                <a:latin typeface="+mn-ea"/>
              </a:rPr>
              <a:t>川口支店</a:t>
            </a:r>
            <a:endParaRPr lang="en-US" altLang="ja-JP" sz="1100" dirty="0">
              <a:latin typeface="+mn-ea"/>
            </a:endParaRPr>
          </a:p>
          <a:p>
            <a:pPr>
              <a:lnSpc>
                <a:spcPct val="150000"/>
              </a:lnSpc>
              <a:spcAft>
                <a:spcPts val="100"/>
              </a:spcAft>
            </a:pPr>
            <a:r>
              <a:rPr lang="ja-JP" altLang="en-US" sz="1100" dirty="0">
                <a:latin typeface="+mn-ea"/>
              </a:rPr>
              <a:t>春日部支店</a:t>
            </a:r>
            <a:endParaRPr lang="en-US" altLang="ja-JP" sz="1100" dirty="0">
              <a:latin typeface="+mn-ea"/>
            </a:endParaRPr>
          </a:p>
          <a:p>
            <a:pPr>
              <a:lnSpc>
                <a:spcPct val="150000"/>
              </a:lnSpc>
              <a:spcAft>
                <a:spcPts val="100"/>
              </a:spcAft>
            </a:pPr>
            <a:r>
              <a:rPr lang="ja-JP" altLang="en-US" sz="1100" dirty="0">
                <a:latin typeface="+mn-ea"/>
              </a:rPr>
              <a:t>春日部サービスセンター</a:t>
            </a:r>
            <a:endParaRPr lang="en-US" altLang="ja-JP" sz="1100" dirty="0">
              <a:latin typeface="+mn-ea"/>
            </a:endParaRPr>
          </a:p>
          <a:p>
            <a:pPr>
              <a:lnSpc>
                <a:spcPct val="150000"/>
              </a:lnSpc>
              <a:spcAft>
                <a:spcPts val="100"/>
              </a:spcAft>
            </a:pPr>
            <a:r>
              <a:rPr lang="ja-JP" altLang="en-US" sz="1100" dirty="0">
                <a:latin typeface="+mn-ea"/>
              </a:rPr>
              <a:t>越谷支店</a:t>
            </a:r>
            <a:endParaRPr lang="en-US" altLang="zh-TW" sz="1100" dirty="0">
              <a:latin typeface="+mn-ea"/>
            </a:endParaRPr>
          </a:p>
          <a:p>
            <a:pPr>
              <a:lnSpc>
                <a:spcPct val="150000"/>
              </a:lnSpc>
              <a:spcAft>
                <a:spcPts val="100"/>
              </a:spcAft>
            </a:pPr>
            <a:r>
              <a:rPr lang="ja-JP" altLang="en-US" sz="1100" dirty="0">
                <a:latin typeface="+mn-ea"/>
              </a:rPr>
              <a:t>伊奈支店</a:t>
            </a:r>
            <a:endParaRPr lang="en-US" altLang="zh-TW" sz="1100" dirty="0">
              <a:latin typeface="+mn-ea"/>
            </a:endParaRPr>
          </a:p>
          <a:p>
            <a:pPr>
              <a:lnSpc>
                <a:spcPct val="150000"/>
              </a:lnSpc>
              <a:spcAft>
                <a:spcPts val="100"/>
              </a:spcAft>
            </a:pPr>
            <a:r>
              <a:rPr lang="ja-JP" altLang="en-US" sz="1100" dirty="0">
                <a:latin typeface="+mn-ea"/>
              </a:rPr>
              <a:t>行田支店</a:t>
            </a:r>
            <a:endParaRPr lang="en-US" altLang="zh-TW" sz="1100" dirty="0">
              <a:latin typeface="+mn-ea"/>
            </a:endParaRPr>
          </a:p>
          <a:p>
            <a:pPr>
              <a:lnSpc>
                <a:spcPct val="150000"/>
              </a:lnSpc>
              <a:spcAft>
                <a:spcPts val="100"/>
              </a:spcAft>
            </a:pPr>
            <a:r>
              <a:rPr lang="ja-JP" altLang="en-US" sz="1100" dirty="0">
                <a:latin typeface="+mn-ea"/>
              </a:rPr>
              <a:t>所沢・三芳支店</a:t>
            </a:r>
            <a:endParaRPr lang="en-US" altLang="zh-TW" sz="1100" dirty="0">
              <a:latin typeface="+mn-ea"/>
            </a:endParaRPr>
          </a:p>
          <a:p>
            <a:pPr>
              <a:lnSpc>
                <a:spcPct val="150000"/>
              </a:lnSpc>
              <a:spcAft>
                <a:spcPts val="100"/>
              </a:spcAft>
            </a:pPr>
            <a:r>
              <a:rPr lang="ja-JP" altLang="en-US" sz="1100" dirty="0">
                <a:latin typeface="+mn-ea"/>
              </a:rPr>
              <a:t>川越支店</a:t>
            </a:r>
            <a:endParaRPr lang="en-US" altLang="zh-TW" sz="1100" dirty="0">
              <a:latin typeface="+mn-ea"/>
            </a:endParaRPr>
          </a:p>
          <a:p>
            <a:pPr>
              <a:lnSpc>
                <a:spcPct val="150000"/>
              </a:lnSpc>
              <a:spcAft>
                <a:spcPts val="100"/>
              </a:spcAft>
            </a:pPr>
            <a:r>
              <a:rPr lang="ja-JP" altLang="en-US" sz="1100" dirty="0">
                <a:latin typeface="+mn-ea"/>
              </a:rPr>
              <a:t>入間サービスセンター</a:t>
            </a:r>
            <a:endParaRPr lang="en-US" altLang="ja-JP" sz="1100" dirty="0">
              <a:latin typeface="+mn-ea"/>
            </a:endParaRPr>
          </a:p>
          <a:p>
            <a:pPr>
              <a:lnSpc>
                <a:spcPct val="150000"/>
              </a:lnSpc>
              <a:spcAft>
                <a:spcPts val="100"/>
              </a:spcAft>
            </a:pPr>
            <a:r>
              <a:rPr lang="ja-JP" altLang="en-US" sz="1100" dirty="0">
                <a:latin typeface="+mn-ea"/>
              </a:rPr>
              <a:t>深谷花園支店</a:t>
            </a:r>
            <a:endParaRPr lang="en-US" altLang="zh-TW" sz="1100" dirty="0">
              <a:latin typeface="+mn-ea"/>
            </a:endParaRPr>
          </a:p>
        </p:txBody>
      </p:sp>
      <p:sp>
        <p:nvSpPr>
          <p:cNvPr id="78" name="正方形/長方形 77"/>
          <p:cNvSpPr/>
          <p:nvPr/>
        </p:nvSpPr>
        <p:spPr>
          <a:xfrm>
            <a:off x="8863833" y="1499524"/>
            <a:ext cx="2753360" cy="4590359"/>
          </a:xfrm>
          <a:prstGeom prst="rect">
            <a:avLst/>
          </a:prstGeom>
        </p:spPr>
        <p:txBody>
          <a:bodyPr wrap="square">
            <a:spAutoFit/>
          </a:bodyPr>
          <a:lstStyle/>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群馬県高崎宮原町</a:t>
            </a:r>
            <a:r>
              <a:rPr lang="en-US" altLang="zh-TW" sz="1100" dirty="0">
                <a:latin typeface="游ゴシック" panose="020B0400000000000000" pitchFamily="50" charset="-128"/>
                <a:ea typeface="游ゴシック" panose="020B0400000000000000" pitchFamily="50" charset="-128"/>
              </a:rPr>
              <a:t>1-21</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群馬県邑楽郡大泉仙石</a:t>
            </a:r>
            <a:r>
              <a:rPr lang="en-US" altLang="zh-TW" sz="1100" dirty="0">
                <a:latin typeface="游ゴシック" panose="020B0400000000000000" pitchFamily="50" charset="-128"/>
                <a:ea typeface="游ゴシック" panose="020B0400000000000000" pitchFamily="50" charset="-128"/>
              </a:rPr>
              <a:t>3-25-2</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群馬県渋川市中村</a:t>
            </a:r>
            <a:r>
              <a:rPr lang="en-US" altLang="zh-TW" sz="1100" dirty="0">
                <a:latin typeface="游ゴシック" panose="020B0400000000000000" pitchFamily="50" charset="-128"/>
                <a:ea typeface="游ゴシック" panose="020B0400000000000000" pitchFamily="50" charset="-128"/>
              </a:rPr>
              <a:t>738</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群馬県沼田市高橋場町</a:t>
            </a:r>
            <a:r>
              <a:rPr lang="en-US" altLang="zh-TW" sz="1100" dirty="0">
                <a:latin typeface="游ゴシック" panose="020B0400000000000000" pitchFamily="50" charset="-128"/>
                <a:ea typeface="游ゴシック" panose="020B0400000000000000" pitchFamily="50" charset="-128"/>
              </a:rPr>
              <a:t>4991</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群馬県前橋市上長磯町</a:t>
            </a:r>
            <a:r>
              <a:rPr lang="en-US" altLang="zh-TW" sz="1100" dirty="0">
                <a:latin typeface="游ゴシック" panose="020B0400000000000000" pitchFamily="50" charset="-128"/>
                <a:ea typeface="游ゴシック" panose="020B0400000000000000" pitchFamily="50" charset="-128"/>
              </a:rPr>
              <a:t>187-1</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群馬県伊勢崎市田部井町</a:t>
            </a:r>
            <a:r>
              <a:rPr lang="en-US" altLang="zh-TW" sz="1100" dirty="0">
                <a:latin typeface="游ゴシック" panose="020B0400000000000000" pitchFamily="50" charset="-128"/>
                <a:ea typeface="游ゴシック" panose="020B0400000000000000" pitchFamily="50" charset="-128"/>
              </a:rPr>
              <a:t>3-2700-1</a:t>
            </a:r>
          </a:p>
          <a:p>
            <a:pPr>
              <a:lnSpc>
                <a:spcPct val="150000"/>
              </a:lnSpc>
              <a:spcAft>
                <a:spcPts val="100"/>
              </a:spcAft>
            </a:pPr>
            <a:r>
              <a:rPr lang="ja-JP" altLang="en-US" sz="1100" dirty="0">
                <a:latin typeface="游ゴシック" panose="020B0400000000000000" pitchFamily="50" charset="-128"/>
                <a:ea typeface="游ゴシック" panose="020B0400000000000000" pitchFamily="50" charset="-128"/>
              </a:rPr>
              <a:t>埼玉県さいたま市南区内谷</a:t>
            </a:r>
            <a:r>
              <a:rPr lang="en-US" altLang="ja-JP" sz="1100" dirty="0">
                <a:latin typeface="游ゴシック" panose="020B0400000000000000" pitchFamily="50" charset="-128"/>
                <a:ea typeface="游ゴシック" panose="020B0400000000000000" pitchFamily="50" charset="-128"/>
              </a:rPr>
              <a:t>2-18-36</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埼玉県川口市江戸袋</a:t>
            </a:r>
            <a:r>
              <a:rPr lang="en-US" altLang="zh-TW" sz="1100" dirty="0">
                <a:latin typeface="游ゴシック" panose="020B0400000000000000" pitchFamily="50" charset="-128"/>
                <a:ea typeface="游ゴシック" panose="020B0400000000000000" pitchFamily="50" charset="-128"/>
              </a:rPr>
              <a:t>2-1-11</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埼玉県春日部市上柳</a:t>
            </a:r>
            <a:r>
              <a:rPr lang="en-US" altLang="zh-TW" sz="1100" dirty="0">
                <a:latin typeface="游ゴシック" panose="020B0400000000000000" pitchFamily="50" charset="-128"/>
                <a:ea typeface="游ゴシック" panose="020B0400000000000000" pitchFamily="50" charset="-128"/>
              </a:rPr>
              <a:t>196</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埼玉県春日部市豊野町</a:t>
            </a:r>
            <a:r>
              <a:rPr lang="en-US" altLang="zh-TW" sz="1100" dirty="0">
                <a:latin typeface="游ゴシック" panose="020B0400000000000000" pitchFamily="50" charset="-128"/>
                <a:ea typeface="游ゴシック" panose="020B0400000000000000" pitchFamily="50" charset="-128"/>
              </a:rPr>
              <a:t>2-32-13</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埼玉県越谷市流通団地</a:t>
            </a:r>
            <a:r>
              <a:rPr lang="en-US" altLang="zh-TW" sz="1100" dirty="0">
                <a:latin typeface="游ゴシック" panose="020B0400000000000000" pitchFamily="50" charset="-128"/>
                <a:ea typeface="游ゴシック" panose="020B0400000000000000" pitchFamily="50" charset="-128"/>
              </a:rPr>
              <a:t>1-1-15</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埼玉県北足立郡伊奈町小室</a:t>
            </a:r>
            <a:r>
              <a:rPr lang="en-US" altLang="zh-TW" sz="1100" dirty="0">
                <a:latin typeface="游ゴシック" panose="020B0400000000000000" pitchFamily="50" charset="-128"/>
                <a:ea typeface="游ゴシック" panose="020B0400000000000000" pitchFamily="50" charset="-128"/>
              </a:rPr>
              <a:t>1360</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埼玉県行田市藤原町</a:t>
            </a:r>
            <a:r>
              <a:rPr lang="en-US" altLang="zh-TW" sz="1100" dirty="0">
                <a:latin typeface="游ゴシック" panose="020B0400000000000000" pitchFamily="50" charset="-128"/>
                <a:ea typeface="游ゴシック" panose="020B0400000000000000" pitchFamily="50" charset="-128"/>
              </a:rPr>
              <a:t>1-9-1</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埼玉県入間郡三芳町竹間沢東</a:t>
            </a:r>
            <a:r>
              <a:rPr lang="en-US" altLang="zh-TW" sz="1100" dirty="0">
                <a:latin typeface="游ゴシック" panose="020B0400000000000000" pitchFamily="50" charset="-128"/>
                <a:ea typeface="游ゴシック" panose="020B0400000000000000" pitchFamily="50" charset="-128"/>
              </a:rPr>
              <a:t>5-1</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埼玉県川越市南台</a:t>
            </a:r>
            <a:r>
              <a:rPr lang="en-US" altLang="zh-TW" sz="1100" dirty="0">
                <a:latin typeface="游ゴシック" panose="020B0400000000000000" pitchFamily="50" charset="-128"/>
                <a:ea typeface="游ゴシック" panose="020B0400000000000000" pitchFamily="50" charset="-128"/>
              </a:rPr>
              <a:t>1-4-3</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埼玉県入間市大字宮寺</a:t>
            </a:r>
            <a:r>
              <a:rPr lang="en-US" altLang="zh-TW" sz="1100" dirty="0">
                <a:latin typeface="游ゴシック" panose="020B0400000000000000" pitchFamily="50" charset="-128"/>
                <a:ea typeface="游ゴシック" panose="020B0400000000000000" pitchFamily="50" charset="-128"/>
              </a:rPr>
              <a:t>3170-6</a:t>
            </a:r>
          </a:p>
          <a:p>
            <a:pPr>
              <a:lnSpc>
                <a:spcPct val="150000"/>
              </a:lnSpc>
              <a:spcAft>
                <a:spcPts val="100"/>
              </a:spcAft>
            </a:pPr>
            <a:r>
              <a:rPr lang="zh-TW" altLang="en-US" sz="1100" dirty="0">
                <a:latin typeface="游ゴシック" panose="020B0400000000000000" pitchFamily="50" charset="-128"/>
                <a:ea typeface="游ゴシック" panose="020B0400000000000000" pitchFamily="50" charset="-128"/>
              </a:rPr>
              <a:t>埼玉県深谷市荒川</a:t>
            </a:r>
            <a:r>
              <a:rPr lang="en-US" altLang="zh-TW" sz="1100" dirty="0">
                <a:latin typeface="游ゴシック" panose="020B0400000000000000" pitchFamily="50" charset="-128"/>
                <a:ea typeface="游ゴシック" panose="020B0400000000000000" pitchFamily="50" charset="-128"/>
              </a:rPr>
              <a:t>135-1</a:t>
            </a:r>
          </a:p>
        </p:txBody>
      </p:sp>
      <p:sp>
        <p:nvSpPr>
          <p:cNvPr id="79" name="テキスト ボックス 78"/>
          <p:cNvSpPr txBox="1"/>
          <p:nvPr/>
        </p:nvSpPr>
        <p:spPr>
          <a:xfrm>
            <a:off x="6055408" y="1431533"/>
            <a:ext cx="985569" cy="385555"/>
          </a:xfrm>
          <a:prstGeom prst="rect">
            <a:avLst/>
          </a:prstGeom>
          <a:noFill/>
        </p:spPr>
        <p:txBody>
          <a:bodyPr wrap="square" rtlCol="0">
            <a:spAutoFit/>
          </a:bodyPr>
          <a:lstStyle/>
          <a:p>
            <a:pPr algn="ctr">
              <a:lnSpc>
                <a:spcPct val="200000"/>
              </a:lnSpc>
            </a:pPr>
            <a:r>
              <a:rPr lang="ja-JP" altLang="en-US" sz="1100" dirty="0">
                <a:latin typeface="+mn-ea"/>
              </a:rPr>
              <a:t>拠店所在地</a:t>
            </a:r>
            <a:endParaRPr kumimoji="1" lang="en-US" altLang="ja-JP" sz="1100" dirty="0">
              <a:latin typeface="+mn-ea"/>
            </a:endParaRPr>
          </a:p>
        </p:txBody>
      </p:sp>
      <p:grpSp>
        <p:nvGrpSpPr>
          <p:cNvPr id="34" name="グループ化 33"/>
          <p:cNvGrpSpPr/>
          <p:nvPr/>
        </p:nvGrpSpPr>
        <p:grpSpPr>
          <a:xfrm>
            <a:off x="0" y="-2897"/>
            <a:ext cx="12192000" cy="366590"/>
            <a:chOff x="0" y="-2897"/>
            <a:chExt cx="12192000" cy="366590"/>
          </a:xfrm>
        </p:grpSpPr>
        <p:sp>
          <p:nvSpPr>
            <p:cNvPr id="46" name="正方形/長方形 45"/>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7" name="正方形/長方形 46"/>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正方形/長方形 47"/>
            <p:cNvSpPr/>
            <p:nvPr/>
          </p:nvSpPr>
          <p:spPr>
            <a:xfrm>
              <a:off x="8224279"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正方形/長方形 49"/>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1" name="正方形/長方形 50"/>
            <p:cNvSpPr/>
            <p:nvPr/>
          </p:nvSpPr>
          <p:spPr>
            <a:xfrm>
              <a:off x="4107232"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2" name="正方形/長方形 51"/>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3" name="テキスト ボックス 52"/>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54" name="テキスト ボックス 53"/>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55" name="テキスト ボックス 54"/>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56" name="テキスト ボックス 55"/>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57" name="テキスト ボックス 56"/>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58" name="テキスト ボックス 57"/>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cxnSp>
        <p:nvCxnSpPr>
          <p:cNvPr id="32" name="直線コネクタ 31"/>
          <p:cNvCxnSpPr/>
          <p:nvPr/>
        </p:nvCxnSpPr>
        <p:spPr>
          <a:xfrm>
            <a:off x="747836" y="1809505"/>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47836" y="2177805"/>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49555" y="2558805"/>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47836" y="2924233"/>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49555" y="3295405"/>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49555" y="3665012"/>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49555" y="4044705"/>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49555" y="4423903"/>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098192" y="1804388"/>
            <a:ext cx="900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27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5</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en-US" altLang="ja-JP" sz="1600" b="1" dirty="0">
                <a:solidFill>
                  <a:srgbClr val="CC0000"/>
                </a:solidFill>
                <a:latin typeface="+mn-ea"/>
              </a:rPr>
              <a:t>ISO14001</a:t>
            </a:r>
            <a:r>
              <a:rPr lang="ja-JP" altLang="en-US" sz="1600" b="1" dirty="0">
                <a:solidFill>
                  <a:srgbClr val="CC0000"/>
                </a:solidFill>
                <a:latin typeface="+mn-ea"/>
              </a:rPr>
              <a:t>取得</a:t>
            </a:r>
          </a:p>
        </p:txBody>
      </p:sp>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942" y="664372"/>
            <a:ext cx="468000" cy="468000"/>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5" y="661216"/>
            <a:ext cx="468000" cy="468000"/>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3088" y="661613"/>
            <a:ext cx="468000" cy="468000"/>
          </a:xfrm>
          <a:prstGeom prst="rect">
            <a:avLst/>
          </a:prstGeom>
        </p:spPr>
      </p:pic>
      <p:grpSp>
        <p:nvGrpSpPr>
          <p:cNvPr id="41" name="グループ化 40"/>
          <p:cNvGrpSpPr/>
          <p:nvPr/>
        </p:nvGrpSpPr>
        <p:grpSpPr>
          <a:xfrm>
            <a:off x="0" y="-2897"/>
            <a:ext cx="12192000" cy="366590"/>
            <a:chOff x="0" y="-2897"/>
            <a:chExt cx="12192000" cy="366590"/>
          </a:xfrm>
        </p:grpSpPr>
        <p:sp>
          <p:nvSpPr>
            <p:cNvPr id="46" name="正方形/長方形 45"/>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7" name="正方形/長方形 46"/>
            <p:cNvSpPr/>
            <p:nvPr/>
          </p:nvSpPr>
          <p:spPr>
            <a:xfrm>
              <a:off x="6171072" y="2452"/>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正方形/長方形 47"/>
            <p:cNvSpPr/>
            <p:nvPr/>
          </p:nvSpPr>
          <p:spPr>
            <a:xfrm>
              <a:off x="8224279"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9" name="正方形/長方形 48"/>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正方形/長方形 49"/>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8" name="正方形/長方形 67"/>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9" name="テキスト ボックス 68"/>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70" name="テキスト ボックス 69"/>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71" name="テキスト ボックス 70"/>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72" name="テキスト ボックス 71"/>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73" name="テキスト ボックス 72"/>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74" name="テキスト ボックス 73"/>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sp>
        <p:nvSpPr>
          <p:cNvPr id="82" name="テキスト ボックス 81"/>
          <p:cNvSpPr txBox="1"/>
          <p:nvPr/>
        </p:nvSpPr>
        <p:spPr>
          <a:xfrm>
            <a:off x="434152" y="2759576"/>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気候変動対策</a:t>
            </a:r>
          </a:p>
        </p:txBody>
      </p:sp>
      <p:grpSp>
        <p:nvGrpSpPr>
          <p:cNvPr id="3" name="グループ化 2"/>
          <p:cNvGrpSpPr/>
          <p:nvPr/>
        </p:nvGrpSpPr>
        <p:grpSpPr>
          <a:xfrm>
            <a:off x="547471" y="1299313"/>
            <a:ext cx="5040000" cy="1263617"/>
            <a:chOff x="547471" y="1321347"/>
            <a:chExt cx="5040000" cy="1263617"/>
          </a:xfrm>
        </p:grpSpPr>
        <p:sp>
          <p:nvSpPr>
            <p:cNvPr id="54" name="テキスト ボックス 53"/>
            <p:cNvSpPr txBox="1"/>
            <p:nvPr/>
          </p:nvSpPr>
          <p:spPr>
            <a:xfrm>
              <a:off x="547471" y="1646245"/>
              <a:ext cx="5040000" cy="938719"/>
            </a:xfrm>
            <a:prstGeom prst="rect">
              <a:avLst/>
            </a:prstGeom>
            <a:noFill/>
          </p:spPr>
          <p:txBody>
            <a:bodyPr wrap="square" rtlCol="0">
              <a:spAutoFit/>
            </a:bodyPr>
            <a:lstStyle/>
            <a:p>
              <a:pPr>
                <a:defRPr/>
              </a:pPr>
              <a:r>
                <a:rPr lang="ja-JP" altLang="en-US" sz="1100" dirty="0">
                  <a:solidFill>
                    <a:prstClr val="black"/>
                  </a:solidFill>
                  <a:latin typeface="+mn-ea"/>
                </a:rPr>
                <a:t>当社では、</a:t>
              </a:r>
              <a:r>
                <a:rPr lang="en-US" altLang="ja-JP" sz="1100" dirty="0">
                  <a:solidFill>
                    <a:prstClr val="black"/>
                  </a:solidFill>
                  <a:latin typeface="+mn-ea"/>
                </a:rPr>
                <a:t>2005</a:t>
              </a:r>
              <a:r>
                <a:rPr lang="ja-JP" altLang="en-US" sz="1100" dirty="0">
                  <a:solidFill>
                    <a:prstClr val="black"/>
                  </a:solidFill>
                  <a:latin typeface="+mn-ea"/>
                </a:rPr>
                <a:t>年より</a:t>
              </a:r>
              <a:r>
                <a:rPr lang="en-US" altLang="ja-JP" sz="1100" dirty="0">
                  <a:solidFill>
                    <a:prstClr val="black"/>
                  </a:solidFill>
                  <a:latin typeface="+mn-ea"/>
                </a:rPr>
                <a:t>ISO14001</a:t>
              </a:r>
              <a:r>
                <a:rPr lang="ja-JP" altLang="en-US" sz="1100" dirty="0">
                  <a:solidFill>
                    <a:prstClr val="black"/>
                  </a:solidFill>
                  <a:latin typeface="+mn-ea"/>
                </a:rPr>
                <a:t>に沿った環境マネジメントシステムを運用し、環境保全に配慮した経営を行っています。</a:t>
              </a:r>
              <a:endParaRPr lang="en-US" altLang="ja-JP" sz="1100" dirty="0">
                <a:solidFill>
                  <a:prstClr val="black"/>
                </a:solidFill>
                <a:latin typeface="+mn-ea"/>
              </a:endParaRPr>
            </a:p>
            <a:p>
              <a:pPr>
                <a:defRPr/>
              </a:pPr>
              <a:r>
                <a:rPr lang="ja-JP" altLang="en-US" sz="1100" dirty="0">
                  <a:solidFill>
                    <a:prstClr val="black"/>
                  </a:solidFill>
                  <a:latin typeface="+mn-ea"/>
                </a:rPr>
                <a:t>本社・全拠点で</a:t>
              </a:r>
              <a:r>
                <a:rPr lang="en-US" altLang="ja-JP" sz="1100" dirty="0">
                  <a:solidFill>
                    <a:prstClr val="black"/>
                  </a:solidFill>
                  <a:latin typeface="+mn-ea"/>
                </a:rPr>
                <a:t>ISO14001</a:t>
              </a:r>
              <a:r>
                <a:rPr lang="ja-JP" altLang="en-US" sz="1100" dirty="0">
                  <a:solidFill>
                    <a:prstClr val="black"/>
                  </a:solidFill>
                  <a:latin typeface="+mn-ea"/>
                </a:rPr>
                <a:t>を認証取得しており、年</a:t>
              </a:r>
              <a:r>
                <a:rPr lang="en-US" altLang="ja-JP" sz="1100" dirty="0">
                  <a:solidFill>
                    <a:prstClr val="black"/>
                  </a:solidFill>
                  <a:latin typeface="+mn-ea"/>
                </a:rPr>
                <a:t>2</a:t>
              </a:r>
              <a:r>
                <a:rPr lang="ja-JP" altLang="en-US" sz="1100" dirty="0">
                  <a:solidFill>
                    <a:prstClr val="black"/>
                  </a:solidFill>
                  <a:latin typeface="+mn-ea"/>
                </a:rPr>
                <a:t>回の内部監査と、年</a:t>
              </a:r>
              <a:r>
                <a:rPr lang="en-US" altLang="ja-JP" sz="1100" dirty="0">
                  <a:solidFill>
                    <a:prstClr val="black"/>
                  </a:solidFill>
                  <a:latin typeface="+mn-ea"/>
                </a:rPr>
                <a:t>1</a:t>
              </a:r>
              <a:r>
                <a:rPr lang="ja-JP" altLang="en-US" sz="1100" dirty="0">
                  <a:solidFill>
                    <a:prstClr val="black"/>
                  </a:solidFill>
                  <a:latin typeface="+mn-ea"/>
                </a:rPr>
                <a:t>回の外部認証機関による審査にて環境マネジメントシステムの運用確認を行っています。</a:t>
              </a:r>
            </a:p>
          </p:txBody>
        </p:sp>
        <p:sp>
          <p:nvSpPr>
            <p:cNvPr id="4" name="正方形/長方形 3"/>
            <p:cNvSpPr/>
            <p:nvPr/>
          </p:nvSpPr>
          <p:spPr>
            <a:xfrm>
              <a:off x="547471" y="1321347"/>
              <a:ext cx="2492990" cy="276999"/>
            </a:xfrm>
            <a:prstGeom prst="rect">
              <a:avLst/>
            </a:prstGeom>
          </p:spPr>
          <p:txBody>
            <a:bodyPr wrap="none">
              <a:spAutoFit/>
            </a:bodyPr>
            <a:lstStyle/>
            <a:p>
              <a:pPr lvl="0">
                <a:defRPr/>
              </a:pPr>
              <a:r>
                <a:rPr lang="ja-JP" altLang="en-US" sz="1200" dirty="0">
                  <a:solidFill>
                    <a:prstClr val="black"/>
                  </a:solidFill>
                  <a:latin typeface="+mn-ea"/>
                </a:rPr>
                <a:t>環境マネジメントシステムの導入</a:t>
              </a:r>
            </a:p>
          </p:txBody>
        </p:sp>
        <p:cxnSp>
          <p:nvCxnSpPr>
            <p:cNvPr id="52" name="直線コネクタ 51"/>
            <p:cNvCxnSpPr/>
            <p:nvPr/>
          </p:nvCxnSpPr>
          <p:spPr>
            <a:xfrm>
              <a:off x="547471" y="1598346"/>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548573" y="3247646"/>
            <a:ext cx="5044717" cy="1264875"/>
            <a:chOff x="548573" y="3357816"/>
            <a:chExt cx="5044717" cy="1264875"/>
          </a:xfrm>
        </p:grpSpPr>
        <p:sp>
          <p:nvSpPr>
            <p:cNvPr id="39" name="テキスト ボックス 38"/>
            <p:cNvSpPr txBox="1"/>
            <p:nvPr/>
          </p:nvSpPr>
          <p:spPr>
            <a:xfrm>
              <a:off x="553290" y="3683972"/>
              <a:ext cx="5040000" cy="938719"/>
            </a:xfrm>
            <a:prstGeom prst="rect">
              <a:avLst/>
            </a:prstGeom>
            <a:noFill/>
          </p:spPr>
          <p:txBody>
            <a:bodyPr wrap="square" rtlCol="0">
              <a:spAutoFit/>
            </a:bodyPr>
            <a:lstStyle/>
            <a:p>
              <a:pPr lvl="0">
                <a:defRPr/>
              </a:pPr>
              <a:r>
                <a:rPr lang="ja-JP" altLang="en-US" sz="1100" dirty="0">
                  <a:latin typeface="+mn-ea"/>
                </a:rPr>
                <a:t>小型電気トラック「エルフ </a:t>
              </a:r>
              <a:r>
                <a:rPr lang="en-US" altLang="ja-JP" sz="1100" dirty="0">
                  <a:latin typeface="+mn-ea"/>
                </a:rPr>
                <a:t>EV</a:t>
              </a:r>
              <a:r>
                <a:rPr lang="ja-JP" altLang="en-US" sz="1100" dirty="0">
                  <a:latin typeface="+mn-ea"/>
                </a:rPr>
                <a:t>」の販売を推進しています。販売だけでなく、</a:t>
              </a:r>
              <a:r>
                <a:rPr lang="en-US" altLang="ja-JP" sz="1100" dirty="0">
                  <a:latin typeface="+mn-ea"/>
                </a:rPr>
                <a:t>EV</a:t>
              </a:r>
              <a:r>
                <a:rPr lang="ja-JP" altLang="en-US" sz="1100" dirty="0">
                  <a:latin typeface="+mn-ea"/>
                </a:rPr>
                <a:t>導入計画の提案や充電設備の導入、運行･充電管理などの</a:t>
              </a:r>
              <a:r>
                <a:rPr lang="en-US" altLang="ja-JP" sz="1100" dirty="0">
                  <a:latin typeface="+mn-ea"/>
                </a:rPr>
                <a:t>EV</a:t>
              </a:r>
              <a:r>
                <a:rPr lang="ja-JP" altLang="en-US" sz="1100" dirty="0">
                  <a:latin typeface="+mn-ea"/>
                </a:rPr>
                <a:t>運用に伴う課題までトータルにサポートしています。</a:t>
              </a:r>
              <a:endParaRPr lang="en-US" altLang="ja-JP" sz="1100" dirty="0">
                <a:latin typeface="+mn-ea"/>
              </a:endParaRPr>
            </a:p>
            <a:p>
              <a:pPr lvl="0">
                <a:defRPr/>
              </a:pPr>
              <a:r>
                <a:rPr lang="ja-JP" altLang="en-US" sz="1100" dirty="0">
                  <a:latin typeface="+mn-ea"/>
                </a:rPr>
                <a:t>当社では全ての拠点に充電設備を導入しており、持続可能な社会の実現、カーボンニュートラル達成に向け活動しています。</a:t>
              </a:r>
            </a:p>
          </p:txBody>
        </p:sp>
        <p:sp>
          <p:nvSpPr>
            <p:cNvPr id="55" name="正方形/長方形 54"/>
            <p:cNvSpPr/>
            <p:nvPr/>
          </p:nvSpPr>
          <p:spPr>
            <a:xfrm>
              <a:off x="548573" y="3357816"/>
              <a:ext cx="840295" cy="276999"/>
            </a:xfrm>
            <a:prstGeom prst="rect">
              <a:avLst/>
            </a:prstGeom>
          </p:spPr>
          <p:txBody>
            <a:bodyPr wrap="none">
              <a:spAutoFit/>
            </a:bodyPr>
            <a:lstStyle/>
            <a:p>
              <a:pPr lvl="0">
                <a:defRPr/>
              </a:pPr>
              <a:r>
                <a:rPr lang="en-US" altLang="ja-JP" sz="1200" dirty="0">
                  <a:latin typeface="+mn-ea"/>
                </a:rPr>
                <a:t>EV</a:t>
              </a:r>
              <a:r>
                <a:rPr lang="ja-JP" altLang="en-US" sz="1200" dirty="0">
                  <a:latin typeface="+mn-ea"/>
                </a:rPr>
                <a:t>の販売</a:t>
              </a:r>
            </a:p>
          </p:txBody>
        </p:sp>
        <p:cxnSp>
          <p:nvCxnSpPr>
            <p:cNvPr id="53" name="直線コネクタ 52"/>
            <p:cNvCxnSpPr/>
            <p:nvPr/>
          </p:nvCxnSpPr>
          <p:spPr>
            <a:xfrm>
              <a:off x="553290" y="3634815"/>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6673568" y="1299313"/>
            <a:ext cx="5051017" cy="1257621"/>
            <a:chOff x="6673568" y="1321347"/>
            <a:chExt cx="5051017" cy="1257621"/>
          </a:xfrm>
        </p:grpSpPr>
        <p:sp>
          <p:nvSpPr>
            <p:cNvPr id="57" name="テキスト ボックス 56"/>
            <p:cNvSpPr txBox="1"/>
            <p:nvPr/>
          </p:nvSpPr>
          <p:spPr>
            <a:xfrm>
              <a:off x="6688680" y="1321347"/>
              <a:ext cx="3247418" cy="276999"/>
            </a:xfrm>
            <a:prstGeom prst="rect">
              <a:avLst/>
            </a:prstGeom>
            <a:noFill/>
          </p:spPr>
          <p:txBody>
            <a:bodyPr wrap="square" rtlCol="0">
              <a:spAutoFit/>
            </a:bodyPr>
            <a:lstStyle/>
            <a:p>
              <a:pPr lvl="0">
                <a:defRPr/>
              </a:pPr>
              <a:r>
                <a:rPr lang="ja-JP" altLang="en-US" sz="1200" dirty="0">
                  <a:latin typeface="+mn-ea"/>
                </a:rPr>
                <a:t>太陽光発電システム・屋上緑地の導入</a:t>
              </a:r>
            </a:p>
          </p:txBody>
        </p:sp>
        <p:sp>
          <p:nvSpPr>
            <p:cNvPr id="58" name="テキスト ボックス 57"/>
            <p:cNvSpPr txBox="1"/>
            <p:nvPr/>
          </p:nvSpPr>
          <p:spPr>
            <a:xfrm>
              <a:off x="6684585" y="1640249"/>
              <a:ext cx="5040000" cy="938719"/>
            </a:xfrm>
            <a:prstGeom prst="rect">
              <a:avLst/>
            </a:prstGeom>
            <a:noFill/>
          </p:spPr>
          <p:txBody>
            <a:bodyPr wrap="square" rtlCol="0">
              <a:spAutoFit/>
            </a:bodyPr>
            <a:lstStyle/>
            <a:p>
              <a:r>
                <a:rPr lang="en-US" altLang="ja-JP" sz="1100" dirty="0">
                  <a:latin typeface="+mn-ea"/>
                </a:rPr>
                <a:t>CO</a:t>
              </a:r>
              <a:r>
                <a:rPr lang="ja-JP" altLang="en-US" sz="1100" dirty="0">
                  <a:latin typeface="+mn-ea"/>
                </a:rPr>
                <a:t>₂排出量削減の</a:t>
              </a:r>
              <a:r>
                <a:rPr kumimoji="1" lang="ja-JP" altLang="en-US" sz="1100" dirty="0">
                  <a:latin typeface="+mn-ea"/>
                </a:rPr>
                <a:t>ため、浦和支店の屋上に太陽光発電システムを導入しています。</a:t>
              </a:r>
              <a:r>
                <a:rPr kumimoji="1" lang="en-US" altLang="ja-JP" sz="1100" dirty="0">
                  <a:latin typeface="+mn-ea"/>
                </a:rPr>
                <a:t>2024</a:t>
              </a:r>
              <a:r>
                <a:rPr kumimoji="1" lang="ja-JP" altLang="en-US" sz="1100" dirty="0">
                  <a:latin typeface="+mn-ea"/>
                </a:rPr>
                <a:t>年度の累計発電量は</a:t>
              </a:r>
              <a:r>
                <a:rPr kumimoji="1" lang="en-US" altLang="ja-JP" sz="1100" dirty="0">
                  <a:latin typeface="+mn-ea"/>
                </a:rPr>
                <a:t>59140.4kwh</a:t>
              </a:r>
              <a:r>
                <a:rPr kumimoji="1" lang="ja-JP" altLang="en-US" sz="1100" dirty="0">
                  <a:latin typeface="+mn-ea"/>
                </a:rPr>
                <a:t>で、約</a:t>
              </a:r>
              <a:r>
                <a:rPr kumimoji="1" lang="en-US" altLang="ja-JP" sz="1100" dirty="0">
                  <a:latin typeface="+mn-ea"/>
                </a:rPr>
                <a:t>24.9t</a:t>
              </a:r>
              <a:r>
                <a:rPr kumimoji="1" lang="ja-JP" altLang="en-US" sz="1100" dirty="0">
                  <a:latin typeface="+mn-ea"/>
                </a:rPr>
                <a:t>の</a:t>
              </a:r>
              <a:r>
                <a:rPr kumimoji="1" lang="en-US" altLang="ja-JP" sz="1100" dirty="0">
                  <a:latin typeface="+mn-ea"/>
                </a:rPr>
                <a:t>CO</a:t>
              </a:r>
              <a:r>
                <a:rPr lang="ja-JP" altLang="en-US" sz="1100" dirty="0">
                  <a:latin typeface="+mn-ea"/>
                </a:rPr>
                <a:t>₂排出</a:t>
              </a:r>
              <a:r>
                <a:rPr kumimoji="1" lang="ja-JP" altLang="en-US" sz="1100" dirty="0">
                  <a:latin typeface="+mn-ea"/>
                </a:rPr>
                <a:t>削減に繋がりました。</a:t>
              </a:r>
              <a:endParaRPr kumimoji="1" lang="en-US" altLang="ja-JP" sz="1100" dirty="0">
                <a:latin typeface="+mn-ea"/>
              </a:endParaRPr>
            </a:p>
            <a:p>
              <a:r>
                <a:rPr lang="ja-JP" altLang="en-US" sz="1100" dirty="0">
                  <a:latin typeface="+mn-ea"/>
                </a:rPr>
                <a:t>また、浦和支店の屋上には緑地スペースも設置し、地球温暖化によるヒートアイランド現象の緩和や省エネルギーによる</a:t>
              </a:r>
              <a:r>
                <a:rPr lang="en-US" altLang="ja-JP" sz="1100" dirty="0">
                  <a:latin typeface="+mn-ea"/>
                </a:rPr>
                <a:t>CO₂</a:t>
              </a:r>
              <a:r>
                <a:rPr lang="ja-JP" altLang="en-US" sz="1100" dirty="0">
                  <a:latin typeface="+mn-ea"/>
                </a:rPr>
                <a:t>削減に貢献しています。</a:t>
              </a:r>
              <a:endParaRPr kumimoji="1" lang="ja-JP" altLang="en-US" sz="1100" dirty="0">
                <a:latin typeface="+mn-ea"/>
              </a:endParaRPr>
            </a:p>
          </p:txBody>
        </p:sp>
        <p:cxnSp>
          <p:nvCxnSpPr>
            <p:cNvPr id="62" name="直線コネクタ 61"/>
            <p:cNvCxnSpPr/>
            <p:nvPr/>
          </p:nvCxnSpPr>
          <p:spPr>
            <a:xfrm>
              <a:off x="6673568" y="1594970"/>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1519223" y="4642103"/>
            <a:ext cx="2953896" cy="1752861"/>
            <a:chOff x="1519223" y="4697188"/>
            <a:chExt cx="2953896" cy="1752861"/>
          </a:xfrm>
        </p:grpSpPr>
        <p:pic>
          <p:nvPicPr>
            <p:cNvPr id="61" name="図 60"/>
            <p:cNvPicPr>
              <a:picLocks noChangeAspect="1"/>
            </p:cNvPicPr>
            <p:nvPr/>
          </p:nvPicPr>
          <p:blipFill>
            <a:blip r:embed="rId6"/>
            <a:stretch>
              <a:fillRect/>
            </a:stretch>
          </p:blipFill>
          <p:spPr>
            <a:xfrm>
              <a:off x="1519223" y="4697188"/>
              <a:ext cx="2953896" cy="1482856"/>
            </a:xfrm>
            <a:prstGeom prst="rect">
              <a:avLst/>
            </a:prstGeom>
          </p:spPr>
        </p:pic>
        <p:sp>
          <p:nvSpPr>
            <p:cNvPr id="63" name="テキスト ボックス 62"/>
            <p:cNvSpPr txBox="1"/>
            <p:nvPr/>
          </p:nvSpPr>
          <p:spPr>
            <a:xfrm>
              <a:off x="1746936" y="6188439"/>
              <a:ext cx="2483348" cy="261610"/>
            </a:xfrm>
            <a:prstGeom prst="rect">
              <a:avLst/>
            </a:prstGeom>
            <a:noFill/>
          </p:spPr>
          <p:txBody>
            <a:bodyPr wrap="square" rtlCol="0">
              <a:spAutoFit/>
            </a:bodyPr>
            <a:lstStyle/>
            <a:p>
              <a:pPr algn="ctr"/>
              <a:r>
                <a:rPr lang="ja-JP" altLang="en-US" sz="1050" dirty="0">
                  <a:latin typeface="+mn-ea"/>
                </a:rPr>
                <a:t>エルフ </a:t>
              </a:r>
              <a:r>
                <a:rPr lang="en-US" altLang="ja-JP" sz="1050" dirty="0">
                  <a:latin typeface="+mn-ea"/>
                </a:rPr>
                <a:t>EV</a:t>
              </a:r>
              <a:endParaRPr kumimoji="1" lang="ja-JP" altLang="en-US" sz="1050" dirty="0">
                <a:latin typeface="+mn-ea"/>
              </a:endParaRPr>
            </a:p>
          </p:txBody>
        </p:sp>
      </p:grpSp>
      <p:grpSp>
        <p:nvGrpSpPr>
          <p:cNvPr id="9" name="グループ化 8"/>
          <p:cNvGrpSpPr/>
          <p:nvPr/>
        </p:nvGrpSpPr>
        <p:grpSpPr>
          <a:xfrm>
            <a:off x="6787544" y="4041169"/>
            <a:ext cx="4769322" cy="1992656"/>
            <a:chOff x="6787544" y="4041169"/>
            <a:chExt cx="4769322" cy="1992656"/>
          </a:xfrm>
        </p:grpSpPr>
        <p:pic>
          <p:nvPicPr>
            <p:cNvPr id="64" name="図 63"/>
            <p:cNvPicPr>
              <a:picLocks noChangeAspect="1"/>
            </p:cNvPicPr>
            <p:nvPr/>
          </p:nvPicPr>
          <p:blipFill>
            <a:blip r:embed="rId7"/>
            <a:stretch>
              <a:fillRect/>
            </a:stretch>
          </p:blipFill>
          <p:spPr>
            <a:xfrm>
              <a:off x="6829910" y="4045294"/>
              <a:ext cx="2268000" cy="1712592"/>
            </a:xfrm>
            <a:prstGeom prst="rect">
              <a:avLst/>
            </a:prstGeom>
          </p:spPr>
        </p:pic>
        <p:sp>
          <p:nvSpPr>
            <p:cNvPr id="65" name="テキスト ボックス 64"/>
            <p:cNvSpPr txBox="1"/>
            <p:nvPr/>
          </p:nvSpPr>
          <p:spPr>
            <a:xfrm>
              <a:off x="6787544" y="5772215"/>
              <a:ext cx="2343735" cy="261610"/>
            </a:xfrm>
            <a:prstGeom prst="rect">
              <a:avLst/>
            </a:prstGeom>
            <a:noFill/>
          </p:spPr>
          <p:txBody>
            <a:bodyPr wrap="square" rtlCol="0">
              <a:spAutoFit/>
            </a:bodyPr>
            <a:lstStyle/>
            <a:p>
              <a:pPr algn="ctr"/>
              <a:r>
                <a:rPr lang="ja-JP" altLang="en-US" sz="1050" dirty="0">
                  <a:latin typeface="+mn-ea"/>
                </a:rPr>
                <a:t>浦和支店　太陽光発電システム</a:t>
              </a:r>
              <a:endParaRPr kumimoji="1" lang="ja-JP" altLang="en-US" sz="1050" dirty="0">
                <a:latin typeface="+mn-ea"/>
              </a:endParaRPr>
            </a:p>
          </p:txBody>
        </p:sp>
        <p:pic>
          <p:nvPicPr>
            <p:cNvPr id="66" name="図 65"/>
            <p:cNvPicPr>
              <a:picLocks noChangeAspect="1"/>
            </p:cNvPicPr>
            <p:nvPr/>
          </p:nvPicPr>
          <p:blipFill>
            <a:blip r:embed="rId8"/>
            <a:stretch>
              <a:fillRect/>
            </a:stretch>
          </p:blipFill>
          <p:spPr>
            <a:xfrm>
              <a:off x="9288866" y="4041169"/>
              <a:ext cx="2268000" cy="1715427"/>
            </a:xfrm>
            <a:prstGeom prst="rect">
              <a:avLst/>
            </a:prstGeom>
          </p:spPr>
        </p:pic>
        <p:sp>
          <p:nvSpPr>
            <p:cNvPr id="67" name="テキスト ボックス 66"/>
            <p:cNvSpPr txBox="1"/>
            <p:nvPr/>
          </p:nvSpPr>
          <p:spPr>
            <a:xfrm>
              <a:off x="9346493" y="5766664"/>
              <a:ext cx="2161042" cy="261610"/>
            </a:xfrm>
            <a:prstGeom prst="rect">
              <a:avLst/>
            </a:prstGeom>
            <a:noFill/>
          </p:spPr>
          <p:txBody>
            <a:bodyPr wrap="square" rtlCol="0">
              <a:spAutoFit/>
            </a:bodyPr>
            <a:lstStyle/>
            <a:p>
              <a:pPr algn="ctr"/>
              <a:r>
                <a:rPr lang="ja-JP" altLang="en-US" sz="1050" dirty="0">
                  <a:latin typeface="+mn-ea"/>
                </a:rPr>
                <a:t>浦和支店　屋上緑地</a:t>
              </a:r>
              <a:endParaRPr kumimoji="1" lang="ja-JP" altLang="en-US" sz="1050" dirty="0">
                <a:latin typeface="+mn-ea"/>
              </a:endParaRPr>
            </a:p>
          </p:txBody>
        </p:sp>
      </p:grpSp>
      <p:graphicFrame>
        <p:nvGraphicFramePr>
          <p:cNvPr id="2" name="表 1"/>
          <p:cNvGraphicFramePr>
            <a:graphicFrameLocks noGrp="1"/>
          </p:cNvGraphicFramePr>
          <p:nvPr>
            <p:extLst>
              <p:ext uri="{D42A27DB-BD31-4B8C-83A1-F6EECF244321}">
                <p14:modId xmlns:p14="http://schemas.microsoft.com/office/powerpoint/2010/main" val="307871564"/>
              </p:ext>
            </p:extLst>
          </p:nvPr>
        </p:nvGraphicFramePr>
        <p:xfrm>
          <a:off x="6763568" y="2881995"/>
          <a:ext cx="4860000" cy="900000"/>
        </p:xfrm>
        <a:graphic>
          <a:graphicData uri="http://schemas.openxmlformats.org/drawingml/2006/table">
            <a:tbl>
              <a:tblPr firstRow="1" firstCol="1" bandRow="1">
                <a:tableStyleId>{F5AB1C69-6EDB-4FF4-983F-18BD219EF322}</a:tableStyleId>
              </a:tblPr>
              <a:tblGrid>
                <a:gridCol w="1620000">
                  <a:extLst>
                    <a:ext uri="{9D8B030D-6E8A-4147-A177-3AD203B41FA5}">
                      <a16:colId xmlns:a16="http://schemas.microsoft.com/office/drawing/2014/main" val="2704530110"/>
                    </a:ext>
                  </a:extLst>
                </a:gridCol>
                <a:gridCol w="1620000">
                  <a:extLst>
                    <a:ext uri="{9D8B030D-6E8A-4147-A177-3AD203B41FA5}">
                      <a16:colId xmlns:a16="http://schemas.microsoft.com/office/drawing/2014/main" val="1106786903"/>
                    </a:ext>
                  </a:extLst>
                </a:gridCol>
                <a:gridCol w="1620000">
                  <a:extLst>
                    <a:ext uri="{9D8B030D-6E8A-4147-A177-3AD203B41FA5}">
                      <a16:colId xmlns:a16="http://schemas.microsoft.com/office/drawing/2014/main" val="652071484"/>
                    </a:ext>
                  </a:extLst>
                </a:gridCol>
              </a:tblGrid>
              <a:tr h="300000">
                <a:tc>
                  <a:txBody>
                    <a:bodyPr/>
                    <a:lstStyle/>
                    <a:p>
                      <a:endParaRPr kumimoji="1" lang="ja-JP" altLang="en-US" sz="1100" dirty="0">
                        <a:solidFill>
                          <a:schemeClr val="bg1"/>
                        </a:solidFill>
                      </a:endParaRPr>
                    </a:p>
                  </a:txBody>
                  <a:tcPr anchor="ctr"/>
                </a:tc>
                <a:tc>
                  <a:txBody>
                    <a:bodyPr/>
                    <a:lstStyle/>
                    <a:p>
                      <a:r>
                        <a:rPr kumimoji="1" lang="en-US" altLang="ja-JP" sz="1100" dirty="0">
                          <a:solidFill>
                            <a:schemeClr val="bg1"/>
                          </a:solidFill>
                        </a:rPr>
                        <a:t>2023</a:t>
                      </a:r>
                      <a:r>
                        <a:rPr kumimoji="1" lang="ja-JP" altLang="en-US" sz="1100" dirty="0">
                          <a:solidFill>
                            <a:schemeClr val="bg1"/>
                          </a:solidFill>
                        </a:rPr>
                        <a:t>年度</a:t>
                      </a:r>
                    </a:p>
                  </a:txBody>
                  <a:tcPr anchor="ctr"/>
                </a:tc>
                <a:tc>
                  <a:txBody>
                    <a:bodyPr/>
                    <a:lstStyle/>
                    <a:p>
                      <a:r>
                        <a:rPr kumimoji="1" lang="en-US" altLang="ja-JP" sz="1100" dirty="0">
                          <a:solidFill>
                            <a:schemeClr val="bg1"/>
                          </a:solidFill>
                        </a:rPr>
                        <a:t>2024</a:t>
                      </a:r>
                      <a:r>
                        <a:rPr kumimoji="1" lang="ja-JP" altLang="en-US" sz="1100" dirty="0">
                          <a:solidFill>
                            <a:schemeClr val="bg1"/>
                          </a:solidFill>
                        </a:rPr>
                        <a:t>年度</a:t>
                      </a:r>
                    </a:p>
                  </a:txBody>
                  <a:tcPr anchor="ctr"/>
                </a:tc>
                <a:extLst>
                  <a:ext uri="{0D108BD9-81ED-4DB2-BD59-A6C34878D82A}">
                    <a16:rowId xmlns:a16="http://schemas.microsoft.com/office/drawing/2014/main" val="1968470980"/>
                  </a:ext>
                </a:extLst>
              </a:tr>
              <a:tr h="300000">
                <a:tc>
                  <a:txBody>
                    <a:bodyPr/>
                    <a:lstStyle/>
                    <a:p>
                      <a:r>
                        <a:rPr kumimoji="1" lang="ja-JP" altLang="en-US" sz="1100" dirty="0">
                          <a:solidFill>
                            <a:schemeClr val="bg1"/>
                          </a:solidFill>
                        </a:rPr>
                        <a:t>発電量</a:t>
                      </a:r>
                    </a:p>
                  </a:txBody>
                  <a:tcPr anchor="ctr"/>
                </a:tc>
                <a:tc>
                  <a:txBody>
                    <a:bodyPr/>
                    <a:lstStyle/>
                    <a:p>
                      <a:r>
                        <a:rPr kumimoji="1" lang="en-US" altLang="ja-JP" sz="1100" dirty="0">
                          <a:solidFill>
                            <a:schemeClr val="tx1"/>
                          </a:solidFill>
                        </a:rPr>
                        <a:t>68765.1kwh</a:t>
                      </a:r>
                      <a:endParaRPr kumimoji="1" lang="ja-JP" altLang="en-US" sz="1100" dirty="0">
                        <a:solidFill>
                          <a:schemeClr val="tx1"/>
                        </a:solidFill>
                      </a:endParaRPr>
                    </a:p>
                  </a:txBody>
                  <a:tcPr anchor="ctr"/>
                </a:tc>
                <a:tc>
                  <a:txBody>
                    <a:bodyPr/>
                    <a:lstStyle/>
                    <a:p>
                      <a:r>
                        <a:rPr kumimoji="1" lang="en-US" altLang="ja-JP" sz="1100" dirty="0">
                          <a:solidFill>
                            <a:schemeClr val="tx1"/>
                          </a:solidFill>
                        </a:rPr>
                        <a:t>59140.4kwh</a:t>
                      </a:r>
                      <a:endParaRPr kumimoji="1" lang="ja-JP" altLang="en-US" sz="1100" dirty="0">
                        <a:solidFill>
                          <a:schemeClr val="tx1"/>
                        </a:solidFill>
                      </a:endParaRPr>
                    </a:p>
                  </a:txBody>
                  <a:tcPr anchor="ctr"/>
                </a:tc>
                <a:extLst>
                  <a:ext uri="{0D108BD9-81ED-4DB2-BD59-A6C34878D82A}">
                    <a16:rowId xmlns:a16="http://schemas.microsoft.com/office/drawing/2014/main" val="1895931402"/>
                  </a:ext>
                </a:extLst>
              </a:tr>
              <a:tr h="300000">
                <a:tc>
                  <a:txBody>
                    <a:bodyPr/>
                    <a:lstStyle/>
                    <a:p>
                      <a:r>
                        <a:rPr kumimoji="1" lang="en-US" altLang="ja-JP" sz="1100" dirty="0">
                          <a:solidFill>
                            <a:schemeClr val="bg1"/>
                          </a:solidFill>
                        </a:rPr>
                        <a:t>CO₂</a:t>
                      </a:r>
                      <a:r>
                        <a:rPr kumimoji="1" lang="ja-JP" altLang="en-US" sz="1100" dirty="0">
                          <a:solidFill>
                            <a:schemeClr val="bg1"/>
                          </a:solidFill>
                        </a:rPr>
                        <a:t>換算</a:t>
                      </a:r>
                    </a:p>
                  </a:txBody>
                  <a:tcPr anchor="ctr"/>
                </a:tc>
                <a:tc>
                  <a:txBody>
                    <a:bodyPr/>
                    <a:lstStyle/>
                    <a:p>
                      <a:r>
                        <a:rPr kumimoji="1" lang="ja-JP" altLang="en-US" sz="1100" dirty="0">
                          <a:solidFill>
                            <a:schemeClr val="tx1"/>
                          </a:solidFill>
                        </a:rPr>
                        <a:t>約</a:t>
                      </a:r>
                      <a:r>
                        <a:rPr kumimoji="1" lang="en-US" altLang="ja-JP" sz="1100" dirty="0">
                          <a:solidFill>
                            <a:schemeClr val="tx1"/>
                          </a:solidFill>
                        </a:rPr>
                        <a:t>30.7t</a:t>
                      </a:r>
                      <a:endParaRPr kumimoji="1" lang="ja-JP" altLang="en-US" sz="1100" dirty="0">
                        <a:solidFill>
                          <a:schemeClr val="tx1"/>
                        </a:solidFill>
                      </a:endParaRPr>
                    </a:p>
                  </a:txBody>
                  <a:tcPr anchor="ctr"/>
                </a:tc>
                <a:tc>
                  <a:txBody>
                    <a:bodyPr/>
                    <a:lstStyle/>
                    <a:p>
                      <a:r>
                        <a:rPr kumimoji="1" lang="ja-JP" altLang="en-US" sz="1100" dirty="0">
                          <a:solidFill>
                            <a:schemeClr val="tx1"/>
                          </a:solidFill>
                        </a:rPr>
                        <a:t>約</a:t>
                      </a:r>
                      <a:r>
                        <a:rPr kumimoji="1" lang="en-US" altLang="ja-JP" sz="1100" dirty="0">
                          <a:solidFill>
                            <a:schemeClr val="tx1"/>
                          </a:solidFill>
                        </a:rPr>
                        <a:t>24.9t</a:t>
                      </a:r>
                      <a:endParaRPr kumimoji="1" lang="ja-JP" altLang="en-US" sz="1100" dirty="0">
                        <a:solidFill>
                          <a:schemeClr val="tx1"/>
                        </a:solidFill>
                      </a:endParaRPr>
                    </a:p>
                  </a:txBody>
                  <a:tcPr anchor="ctr"/>
                </a:tc>
                <a:extLst>
                  <a:ext uri="{0D108BD9-81ED-4DB2-BD59-A6C34878D82A}">
                    <a16:rowId xmlns:a16="http://schemas.microsoft.com/office/drawing/2014/main" val="1823537944"/>
                  </a:ext>
                </a:extLst>
              </a:tr>
            </a:tbl>
          </a:graphicData>
        </a:graphic>
      </p:graphicFrame>
      <p:sp>
        <p:nvSpPr>
          <p:cNvPr id="38" name="テキスト ボックス 37"/>
          <p:cNvSpPr txBox="1"/>
          <p:nvPr/>
        </p:nvSpPr>
        <p:spPr>
          <a:xfrm>
            <a:off x="8016972" y="2629712"/>
            <a:ext cx="2343735" cy="253916"/>
          </a:xfrm>
          <a:prstGeom prst="rect">
            <a:avLst/>
          </a:prstGeom>
          <a:noFill/>
        </p:spPr>
        <p:txBody>
          <a:bodyPr wrap="square" rtlCol="0">
            <a:spAutoFit/>
          </a:bodyPr>
          <a:lstStyle/>
          <a:p>
            <a:pPr algn="ctr"/>
            <a:r>
              <a:rPr lang="ja-JP" altLang="en-US" sz="1050" dirty="0">
                <a:latin typeface="+mn-ea"/>
              </a:rPr>
              <a:t>太陽光発電システム発電量</a:t>
            </a:r>
            <a:endParaRPr lang="en-US" altLang="ja-JP" sz="1050" dirty="0">
              <a:latin typeface="+mn-ea"/>
            </a:endParaRPr>
          </a:p>
        </p:txBody>
      </p:sp>
      <p:pic>
        <p:nvPicPr>
          <p:cNvPr id="78" name="図 7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594607" y="664372"/>
            <a:ext cx="453525" cy="468000"/>
          </a:xfrm>
          <a:prstGeom prst="rect">
            <a:avLst/>
          </a:prstGeom>
        </p:spPr>
      </p:pic>
    </p:spTree>
    <p:extLst>
      <p:ext uri="{BB962C8B-B14F-4D97-AF65-F5344CB8AC3E}">
        <p14:creationId xmlns:p14="http://schemas.microsoft.com/office/powerpoint/2010/main" val="418045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6</a:t>
            </a:fld>
            <a:endParaRPr kumimoji="1" lang="ja-JP" altLang="en-US" dirty="0"/>
          </a:p>
        </p:txBody>
      </p:sp>
      <p:sp>
        <p:nvSpPr>
          <p:cNvPr id="59" name="テキスト ボックス 58"/>
          <p:cNvSpPr txBox="1"/>
          <p:nvPr/>
        </p:nvSpPr>
        <p:spPr>
          <a:xfrm>
            <a:off x="424918" y="787712"/>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資源循環推進</a:t>
            </a:r>
          </a:p>
        </p:txBody>
      </p:sp>
      <p:grpSp>
        <p:nvGrpSpPr>
          <p:cNvPr id="41" name="グループ化 40"/>
          <p:cNvGrpSpPr/>
          <p:nvPr/>
        </p:nvGrpSpPr>
        <p:grpSpPr>
          <a:xfrm>
            <a:off x="0" y="-2897"/>
            <a:ext cx="12192000" cy="366590"/>
            <a:chOff x="0" y="-2897"/>
            <a:chExt cx="12192000" cy="366590"/>
          </a:xfrm>
        </p:grpSpPr>
        <p:sp>
          <p:nvSpPr>
            <p:cNvPr id="46" name="正方形/長方形 45"/>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7" name="正方形/長方形 46"/>
            <p:cNvSpPr/>
            <p:nvPr/>
          </p:nvSpPr>
          <p:spPr>
            <a:xfrm>
              <a:off x="6171072" y="2452"/>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正方形/長方形 47"/>
            <p:cNvSpPr/>
            <p:nvPr/>
          </p:nvSpPr>
          <p:spPr>
            <a:xfrm>
              <a:off x="8224279"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9" name="正方形/長方形 48"/>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正方形/長方形 49"/>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8" name="正方形/長方形 67"/>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9" name="テキスト ボックス 68"/>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70" name="テキスト ボックス 69"/>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71" name="テキスト ボックス 70"/>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72" name="テキスト ボックス 71"/>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73" name="テキスト ボックス 72"/>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74" name="テキスト ボックス 73"/>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grpSp>
        <p:nvGrpSpPr>
          <p:cNvPr id="5" name="グループ化 4"/>
          <p:cNvGrpSpPr/>
          <p:nvPr/>
        </p:nvGrpSpPr>
        <p:grpSpPr>
          <a:xfrm>
            <a:off x="547471" y="1299966"/>
            <a:ext cx="5045819" cy="1930313"/>
            <a:chOff x="547471" y="1310983"/>
            <a:chExt cx="5045819" cy="1930313"/>
          </a:xfrm>
        </p:grpSpPr>
        <p:sp>
          <p:nvSpPr>
            <p:cNvPr id="54" name="テキスト ボックス 53"/>
            <p:cNvSpPr txBox="1"/>
            <p:nvPr/>
          </p:nvSpPr>
          <p:spPr>
            <a:xfrm>
              <a:off x="553290" y="1625469"/>
              <a:ext cx="5040000" cy="1615827"/>
            </a:xfrm>
            <a:prstGeom prst="rect">
              <a:avLst/>
            </a:prstGeom>
            <a:noFill/>
          </p:spPr>
          <p:txBody>
            <a:bodyPr wrap="square" rtlCol="0">
              <a:spAutoFit/>
            </a:bodyPr>
            <a:lstStyle/>
            <a:p>
              <a:pPr lvl="0">
                <a:defRPr/>
              </a:pPr>
              <a:r>
                <a:rPr lang="ja-JP" altLang="en-US" sz="1100" dirty="0">
                  <a:solidFill>
                    <a:prstClr val="black"/>
                  </a:solidFill>
                  <a:latin typeface="+mn-ea"/>
                </a:rPr>
                <a:t>当社では、車両メンテナンスの部品交換時に、エンジンやパーツのリビルト製品の使用を推進しています。</a:t>
              </a:r>
              <a:endParaRPr lang="en-US" altLang="ja-JP" sz="1100" dirty="0">
                <a:solidFill>
                  <a:prstClr val="black"/>
                </a:solidFill>
                <a:latin typeface="+mn-ea"/>
              </a:endParaRPr>
            </a:p>
            <a:p>
              <a:pPr lvl="0">
                <a:defRPr/>
              </a:pPr>
              <a:r>
                <a:rPr lang="ja-JP" altLang="en-US" sz="1100" dirty="0">
                  <a:solidFill>
                    <a:prstClr val="black"/>
                  </a:solidFill>
                  <a:latin typeface="+mn-ea"/>
                </a:rPr>
                <a:t>リビルト製品とは、使⽤済みパーツを分解、洗浄、検査し、劣化部品を新品に交換した上で、再組⽴を⾏</a:t>
              </a:r>
              <a:r>
                <a:rPr lang="ja-JP" altLang="en-US" sz="1100" dirty="0" err="1">
                  <a:solidFill>
                    <a:prstClr val="black"/>
                  </a:solidFill>
                  <a:latin typeface="+mn-ea"/>
                </a:rPr>
                <a:t>った</a:t>
              </a:r>
              <a:r>
                <a:rPr lang="ja-JP" altLang="en-US" sz="1100" dirty="0">
                  <a:solidFill>
                    <a:prstClr val="black"/>
                  </a:solidFill>
                  <a:latin typeface="+mn-ea"/>
                </a:rPr>
                <a:t>部品のことです。</a:t>
              </a:r>
              <a:endParaRPr lang="en-US" altLang="ja-JP" sz="1100" dirty="0">
                <a:solidFill>
                  <a:prstClr val="black"/>
                </a:solidFill>
                <a:latin typeface="+mn-ea"/>
              </a:endParaRPr>
            </a:p>
            <a:p>
              <a:pPr lvl="0">
                <a:defRPr/>
              </a:pPr>
              <a:r>
                <a:rPr lang="ja-JP" altLang="en-US" sz="1100" dirty="0">
                  <a:solidFill>
                    <a:prstClr val="black"/>
                  </a:solidFill>
                  <a:latin typeface="+mn-ea"/>
                </a:rPr>
                <a:t>いすゞ自動車㈱で新品の製造ラインと同等の検査基準に合格したリビルト製品を、いすゞ純正リサイクルパーツ「</a:t>
              </a:r>
              <a:r>
                <a:rPr lang="en-US" altLang="ja-JP" sz="1100" dirty="0">
                  <a:solidFill>
                    <a:prstClr val="black"/>
                  </a:solidFill>
                  <a:latin typeface="+mn-ea"/>
                </a:rPr>
                <a:t>E-PARTS</a:t>
              </a:r>
              <a:r>
                <a:rPr lang="ja-JP" altLang="en-US" sz="1100" dirty="0">
                  <a:solidFill>
                    <a:prstClr val="black"/>
                  </a:solidFill>
                  <a:latin typeface="+mn-ea"/>
                </a:rPr>
                <a:t>」としてお客様にお届けしています。</a:t>
              </a:r>
              <a:endParaRPr lang="en-US" altLang="ja-JP" sz="1100" dirty="0">
                <a:solidFill>
                  <a:prstClr val="black"/>
                </a:solidFill>
                <a:latin typeface="+mn-ea"/>
              </a:endParaRPr>
            </a:p>
            <a:p>
              <a:pPr lvl="0">
                <a:defRPr/>
              </a:pPr>
              <a:r>
                <a:rPr lang="ja-JP" altLang="en-US" sz="1100" dirty="0">
                  <a:solidFill>
                    <a:prstClr val="black"/>
                  </a:solidFill>
                  <a:latin typeface="+mn-ea"/>
                </a:rPr>
                <a:t>「</a:t>
              </a:r>
              <a:r>
                <a:rPr lang="en-US" altLang="ja-JP" sz="1100" dirty="0">
                  <a:solidFill>
                    <a:prstClr val="black"/>
                  </a:solidFill>
                  <a:latin typeface="+mn-ea"/>
                </a:rPr>
                <a:t>E-PARTS</a:t>
              </a:r>
              <a:r>
                <a:rPr lang="ja-JP" altLang="en-US" sz="1100" dirty="0">
                  <a:solidFill>
                    <a:prstClr val="black"/>
                  </a:solidFill>
                  <a:latin typeface="+mn-ea"/>
                </a:rPr>
                <a:t>」は使用済コアを再利用することで廃棄物・二酸化炭素の削減に貢献し、限りある資源を有効活用している商品です。</a:t>
              </a:r>
            </a:p>
          </p:txBody>
        </p:sp>
        <p:sp>
          <p:nvSpPr>
            <p:cNvPr id="4" name="正方形/長方形 3"/>
            <p:cNvSpPr/>
            <p:nvPr/>
          </p:nvSpPr>
          <p:spPr>
            <a:xfrm>
              <a:off x="558488" y="1310983"/>
              <a:ext cx="1149674" cy="276999"/>
            </a:xfrm>
            <a:prstGeom prst="rect">
              <a:avLst/>
            </a:prstGeom>
          </p:spPr>
          <p:txBody>
            <a:bodyPr wrap="none">
              <a:spAutoFit/>
            </a:bodyPr>
            <a:lstStyle/>
            <a:p>
              <a:pPr lvl="0">
                <a:defRPr/>
              </a:pPr>
              <a:r>
                <a:rPr lang="ja-JP" altLang="en-US" sz="1200" dirty="0">
                  <a:solidFill>
                    <a:prstClr val="black"/>
                  </a:solidFill>
                  <a:latin typeface="+mn-ea"/>
                </a:rPr>
                <a:t>「</a:t>
              </a:r>
              <a:r>
                <a:rPr lang="en-US" altLang="ja-JP" sz="1200" dirty="0">
                  <a:solidFill>
                    <a:prstClr val="black"/>
                  </a:solidFill>
                  <a:latin typeface="+mn-ea"/>
                </a:rPr>
                <a:t>E-PARTS</a:t>
              </a:r>
              <a:r>
                <a:rPr lang="ja-JP" altLang="en-US" sz="1200" dirty="0">
                  <a:solidFill>
                    <a:prstClr val="black"/>
                  </a:solidFill>
                  <a:latin typeface="+mn-ea"/>
                </a:rPr>
                <a:t>」</a:t>
              </a:r>
            </a:p>
          </p:txBody>
        </p:sp>
        <p:cxnSp>
          <p:nvCxnSpPr>
            <p:cNvPr id="52" name="直線コネクタ 51"/>
            <p:cNvCxnSpPr/>
            <p:nvPr/>
          </p:nvCxnSpPr>
          <p:spPr>
            <a:xfrm>
              <a:off x="547471" y="1587329"/>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6673568" y="1299313"/>
            <a:ext cx="5055112" cy="1253858"/>
            <a:chOff x="6662551" y="1321347"/>
            <a:chExt cx="5055112" cy="1253858"/>
          </a:xfrm>
        </p:grpSpPr>
        <p:sp>
          <p:nvSpPr>
            <p:cNvPr id="57" name="テキスト ボックス 56"/>
            <p:cNvSpPr txBox="1"/>
            <p:nvPr/>
          </p:nvSpPr>
          <p:spPr>
            <a:xfrm>
              <a:off x="6666646" y="1321347"/>
              <a:ext cx="3247418" cy="276999"/>
            </a:xfrm>
            <a:prstGeom prst="rect">
              <a:avLst/>
            </a:prstGeom>
            <a:noFill/>
          </p:spPr>
          <p:txBody>
            <a:bodyPr wrap="square" rtlCol="0">
              <a:spAutoFit/>
            </a:bodyPr>
            <a:lstStyle/>
            <a:p>
              <a:pPr lvl="0">
                <a:defRPr/>
              </a:pPr>
              <a:r>
                <a:rPr lang="ja-JP" altLang="en-US" sz="1200" dirty="0">
                  <a:latin typeface="+mn-ea"/>
                </a:rPr>
                <a:t>廃棄物のリサイクル</a:t>
              </a:r>
            </a:p>
          </p:txBody>
        </p:sp>
        <p:sp>
          <p:nvSpPr>
            <p:cNvPr id="58" name="テキスト ボックス 57"/>
            <p:cNvSpPr txBox="1"/>
            <p:nvPr/>
          </p:nvSpPr>
          <p:spPr>
            <a:xfrm>
              <a:off x="6677663" y="1636486"/>
              <a:ext cx="5040000" cy="938719"/>
            </a:xfrm>
            <a:prstGeom prst="rect">
              <a:avLst/>
            </a:prstGeom>
            <a:noFill/>
          </p:spPr>
          <p:txBody>
            <a:bodyPr wrap="square" rtlCol="0">
              <a:spAutoFit/>
            </a:bodyPr>
            <a:lstStyle/>
            <a:p>
              <a:r>
                <a:rPr lang="ja-JP" altLang="en-US" sz="1100" dirty="0">
                  <a:latin typeface="+mn-ea"/>
                </a:rPr>
                <a:t>当社の各拠点から排出された使用済エンジンオイルや金属</a:t>
              </a:r>
              <a:r>
                <a:rPr lang="ja-JP" altLang="en-US" sz="1100" dirty="0" err="1">
                  <a:latin typeface="+mn-ea"/>
                </a:rPr>
                <a:t>くず</a:t>
              </a:r>
              <a:r>
                <a:rPr lang="ja-JP" altLang="en-US" sz="1100" dirty="0">
                  <a:latin typeface="+mn-ea"/>
                </a:rPr>
                <a:t>・使用済バッテリーなどはそれぞれ引取業者により回収され、適切にリサイクルされています。</a:t>
              </a:r>
              <a:endParaRPr lang="en-US" altLang="ja-JP" sz="1100" dirty="0">
                <a:latin typeface="+mn-ea"/>
              </a:endParaRPr>
            </a:p>
            <a:p>
              <a:r>
                <a:rPr lang="en-US" altLang="ja-JP" sz="1100" dirty="0">
                  <a:latin typeface="+mn-ea"/>
                </a:rPr>
                <a:t>2024</a:t>
              </a:r>
              <a:r>
                <a:rPr lang="ja-JP" altLang="en-US" sz="1100" dirty="0">
                  <a:latin typeface="+mn-ea"/>
                </a:rPr>
                <a:t>年度は約</a:t>
              </a:r>
              <a:r>
                <a:rPr lang="en-US" altLang="ja-JP" sz="1100" dirty="0">
                  <a:latin typeface="+mn-ea"/>
                </a:rPr>
                <a:t>1165.5t</a:t>
              </a:r>
              <a:r>
                <a:rPr lang="ja-JP" altLang="en-US" sz="1100" dirty="0">
                  <a:latin typeface="+mn-ea"/>
                </a:rPr>
                <a:t>の廃棄物をリサイクル業者へ排出しています。</a:t>
              </a:r>
              <a:endParaRPr lang="en-US" altLang="ja-JP" sz="1100" dirty="0">
                <a:latin typeface="+mn-ea"/>
              </a:endParaRPr>
            </a:p>
            <a:p>
              <a:r>
                <a:rPr lang="ja-JP" altLang="en-US" sz="1100" dirty="0">
                  <a:latin typeface="+mn-ea"/>
                </a:rPr>
                <a:t>限りある資源を有効活用する為、今後も可能な限りリサイクルしていきます。</a:t>
              </a:r>
            </a:p>
          </p:txBody>
        </p:sp>
        <p:cxnSp>
          <p:nvCxnSpPr>
            <p:cNvPr id="62" name="直線コネクタ 61"/>
            <p:cNvCxnSpPr/>
            <p:nvPr/>
          </p:nvCxnSpPr>
          <p:spPr>
            <a:xfrm>
              <a:off x="6662551" y="1594970"/>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639876" y="3413857"/>
            <a:ext cx="5001187" cy="1714441"/>
            <a:chOff x="539728" y="3692415"/>
            <a:chExt cx="5001187" cy="1714441"/>
          </a:xfrm>
        </p:grpSpPr>
        <p:pic>
          <p:nvPicPr>
            <p:cNvPr id="51" name="図 50"/>
            <p:cNvPicPr>
              <a:picLocks noChangeAspect="1"/>
            </p:cNvPicPr>
            <p:nvPr/>
          </p:nvPicPr>
          <p:blipFill rotWithShape="1">
            <a:blip r:embed="rId3"/>
            <a:srcRect l="58845" t="15911" r="3963" b="11519"/>
            <a:stretch/>
          </p:blipFill>
          <p:spPr>
            <a:xfrm>
              <a:off x="539728" y="3692415"/>
              <a:ext cx="1405244" cy="1440000"/>
            </a:xfrm>
            <a:prstGeom prst="rect">
              <a:avLst/>
            </a:prstGeom>
            <a:ln w="12700">
              <a:solidFill>
                <a:schemeClr val="tx1"/>
              </a:solidFill>
            </a:ln>
          </p:spPr>
        </p:pic>
        <p:pic>
          <p:nvPicPr>
            <p:cNvPr id="60" name="図 59"/>
            <p:cNvPicPr>
              <a:picLocks noChangeAspect="1"/>
            </p:cNvPicPr>
            <p:nvPr/>
          </p:nvPicPr>
          <p:blipFill rotWithShape="1">
            <a:blip r:embed="rId4"/>
            <a:srcRect l="55150" t="8402" r="4111" b="8182"/>
            <a:stretch/>
          </p:blipFill>
          <p:spPr>
            <a:xfrm>
              <a:off x="2318437" y="3692415"/>
              <a:ext cx="1364724" cy="1440000"/>
            </a:xfrm>
            <a:prstGeom prst="rect">
              <a:avLst/>
            </a:prstGeom>
            <a:ln w="12700">
              <a:solidFill>
                <a:schemeClr val="tx1"/>
              </a:solidFill>
            </a:ln>
          </p:spPr>
        </p:pic>
        <p:pic>
          <p:nvPicPr>
            <p:cNvPr id="75" name="図 74"/>
            <p:cNvPicPr>
              <a:picLocks noChangeAspect="1"/>
            </p:cNvPicPr>
            <p:nvPr/>
          </p:nvPicPr>
          <p:blipFill rotWithShape="1">
            <a:blip r:embed="rId5"/>
            <a:srcRect l="8514" t="12240" r="13051" b="12572"/>
            <a:stretch/>
          </p:blipFill>
          <p:spPr>
            <a:xfrm>
              <a:off x="4046649" y="3700319"/>
              <a:ext cx="1368934" cy="1440000"/>
            </a:xfrm>
            <a:prstGeom prst="rect">
              <a:avLst/>
            </a:prstGeom>
            <a:ln w="12700">
              <a:solidFill>
                <a:schemeClr val="tx1"/>
              </a:solidFill>
            </a:ln>
          </p:spPr>
        </p:pic>
        <p:sp>
          <p:nvSpPr>
            <p:cNvPr id="76" name="テキスト ボックス 75"/>
            <p:cNvSpPr txBox="1"/>
            <p:nvPr/>
          </p:nvSpPr>
          <p:spPr>
            <a:xfrm>
              <a:off x="636709" y="5151144"/>
              <a:ext cx="1212582" cy="253916"/>
            </a:xfrm>
            <a:prstGeom prst="rect">
              <a:avLst/>
            </a:prstGeom>
            <a:noFill/>
          </p:spPr>
          <p:txBody>
            <a:bodyPr wrap="square" rtlCol="0">
              <a:spAutoFit/>
            </a:bodyPr>
            <a:lstStyle/>
            <a:p>
              <a:pPr lvl="0" algn="ctr">
                <a:defRPr/>
              </a:pPr>
              <a:r>
                <a:rPr lang="ja-JP" altLang="en-US" sz="1050" dirty="0">
                  <a:solidFill>
                    <a:prstClr val="black"/>
                  </a:solidFill>
                  <a:latin typeface="+mn-ea"/>
                </a:rPr>
                <a:t>エキスパンダ</a:t>
              </a:r>
            </a:p>
          </p:txBody>
        </p:sp>
        <p:sp>
          <p:nvSpPr>
            <p:cNvPr id="77" name="テキスト ボックス 76"/>
            <p:cNvSpPr txBox="1"/>
            <p:nvPr/>
          </p:nvSpPr>
          <p:spPr>
            <a:xfrm>
              <a:off x="2393205" y="5151448"/>
              <a:ext cx="1212582" cy="253916"/>
            </a:xfrm>
            <a:prstGeom prst="rect">
              <a:avLst/>
            </a:prstGeom>
            <a:noFill/>
          </p:spPr>
          <p:txBody>
            <a:bodyPr wrap="square" rtlCol="0">
              <a:spAutoFit/>
            </a:bodyPr>
            <a:lstStyle/>
            <a:p>
              <a:pPr lvl="0" algn="ctr">
                <a:defRPr/>
              </a:pPr>
              <a:r>
                <a:rPr lang="ja-JP" altLang="en-US" sz="1050" dirty="0">
                  <a:solidFill>
                    <a:prstClr val="black"/>
                  </a:solidFill>
                  <a:latin typeface="+mn-ea"/>
                </a:rPr>
                <a:t>インジェクタ</a:t>
              </a:r>
            </a:p>
          </p:txBody>
        </p:sp>
        <p:sp>
          <p:nvSpPr>
            <p:cNvPr id="78" name="テキスト ボックス 77"/>
            <p:cNvSpPr txBox="1"/>
            <p:nvPr/>
          </p:nvSpPr>
          <p:spPr>
            <a:xfrm>
              <a:off x="3924318" y="5152940"/>
              <a:ext cx="1616597" cy="253916"/>
            </a:xfrm>
            <a:prstGeom prst="rect">
              <a:avLst/>
            </a:prstGeom>
            <a:noFill/>
          </p:spPr>
          <p:txBody>
            <a:bodyPr wrap="square" rtlCol="0">
              <a:spAutoFit/>
            </a:bodyPr>
            <a:lstStyle/>
            <a:p>
              <a:pPr lvl="0" algn="ctr">
                <a:defRPr/>
              </a:pPr>
              <a:r>
                <a:rPr lang="ja-JP" altLang="en-US" sz="1050" dirty="0">
                  <a:solidFill>
                    <a:prstClr val="black"/>
                  </a:solidFill>
                  <a:latin typeface="+mn-ea"/>
                </a:rPr>
                <a:t>エアードライヤ</a:t>
              </a:r>
            </a:p>
          </p:txBody>
        </p:sp>
      </p:grpSp>
      <p:grpSp>
        <p:nvGrpSpPr>
          <p:cNvPr id="2" name="グループ化 1"/>
          <p:cNvGrpSpPr/>
          <p:nvPr/>
        </p:nvGrpSpPr>
        <p:grpSpPr>
          <a:xfrm>
            <a:off x="549181" y="5264843"/>
            <a:ext cx="5047377" cy="1087151"/>
            <a:chOff x="6663556" y="2852147"/>
            <a:chExt cx="5047377" cy="1087151"/>
          </a:xfrm>
        </p:grpSpPr>
        <p:sp>
          <p:nvSpPr>
            <p:cNvPr id="80" name="テキスト ボックス 79"/>
            <p:cNvSpPr txBox="1"/>
            <p:nvPr/>
          </p:nvSpPr>
          <p:spPr>
            <a:xfrm>
              <a:off x="6680853" y="2852147"/>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排水処理システム</a:t>
              </a:r>
            </a:p>
          </p:txBody>
        </p:sp>
        <p:sp>
          <p:nvSpPr>
            <p:cNvPr id="81" name="テキスト ボックス 80"/>
            <p:cNvSpPr txBox="1"/>
            <p:nvPr/>
          </p:nvSpPr>
          <p:spPr>
            <a:xfrm>
              <a:off x="6670933" y="3169857"/>
              <a:ext cx="5040000" cy="769441"/>
            </a:xfrm>
            <a:prstGeom prst="rect">
              <a:avLst/>
            </a:prstGeom>
            <a:noFill/>
          </p:spPr>
          <p:txBody>
            <a:bodyPr wrap="square" rtlCol="0">
              <a:spAutoFit/>
            </a:bodyPr>
            <a:lstStyle/>
            <a:p>
              <a:r>
                <a:rPr lang="ja-JP" altLang="en-US" sz="1100" dirty="0">
                  <a:latin typeface="+mn-ea"/>
                </a:rPr>
                <a:t>当社では、⾞両整備や洗⾞により排出される排⽔による環境汚染を防⽌するため、微⽣物を利⽤した排⽔処理システムを導入しています。微生物の働きにより汚水中の有機物を分解することで排水を浄化しています。</a:t>
              </a:r>
              <a:endParaRPr lang="en-US" altLang="ja-JP" sz="1100" dirty="0">
                <a:latin typeface="+mn-ea"/>
              </a:endParaRPr>
            </a:p>
            <a:p>
              <a:r>
                <a:rPr lang="ja-JP" altLang="en-US" sz="1100" dirty="0">
                  <a:latin typeface="+mn-ea"/>
                </a:rPr>
                <a:t>このシステムは</a:t>
              </a:r>
              <a:r>
                <a:rPr lang="en-US" altLang="ja-JP" sz="1100" dirty="0">
                  <a:latin typeface="+mn-ea"/>
                </a:rPr>
                <a:t>17</a:t>
              </a:r>
              <a:r>
                <a:rPr lang="ja-JP" altLang="en-US" sz="1100" dirty="0">
                  <a:latin typeface="+mn-ea"/>
                </a:rPr>
                <a:t>拠点中</a:t>
              </a:r>
              <a:r>
                <a:rPr lang="en-US" altLang="ja-JP" sz="1100" dirty="0">
                  <a:latin typeface="+mn-ea"/>
                </a:rPr>
                <a:t>13</a:t>
              </a:r>
              <a:r>
                <a:rPr lang="ja-JP" altLang="en-US" sz="1100" dirty="0">
                  <a:latin typeface="+mn-ea"/>
                </a:rPr>
                <a:t>拠点に導入し、活用しています。</a:t>
              </a:r>
              <a:endParaRPr kumimoji="1" lang="ja-JP" altLang="en-US" sz="1100" dirty="0">
                <a:latin typeface="+mn-ea"/>
              </a:endParaRPr>
            </a:p>
          </p:txBody>
        </p:sp>
        <p:cxnSp>
          <p:nvCxnSpPr>
            <p:cNvPr id="84" name="直線コネクタ 83"/>
            <p:cNvCxnSpPr/>
            <p:nvPr/>
          </p:nvCxnSpPr>
          <p:spPr>
            <a:xfrm>
              <a:off x="6663556" y="3123985"/>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3062" y="664372"/>
            <a:ext cx="468000" cy="468000"/>
          </a:xfrm>
          <a:prstGeom prst="rect">
            <a:avLst/>
          </a:prstGeom>
        </p:spPr>
      </p:pic>
      <p:pic>
        <p:nvPicPr>
          <p:cNvPr id="87" name="図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1635" y="661216"/>
            <a:ext cx="468000" cy="468000"/>
          </a:xfrm>
          <a:prstGeom prst="rect">
            <a:avLst/>
          </a:prstGeom>
        </p:spPr>
      </p:pic>
      <p:pic>
        <p:nvPicPr>
          <p:cNvPr id="88" name="図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20208" y="661613"/>
            <a:ext cx="468000" cy="468000"/>
          </a:xfrm>
          <a:prstGeom prst="rect">
            <a:avLst/>
          </a:prstGeom>
        </p:spPr>
      </p:pic>
      <p:pic>
        <p:nvPicPr>
          <p:cNvPr id="89" name="図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99798" y="658650"/>
            <a:ext cx="468000" cy="468000"/>
          </a:xfrm>
          <a:prstGeom prst="rect">
            <a:avLst/>
          </a:prstGeom>
        </p:spPr>
      </p:pic>
      <p:pic>
        <p:nvPicPr>
          <p:cNvPr id="90" name="図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03472" y="662521"/>
            <a:ext cx="468000" cy="468000"/>
          </a:xfrm>
          <a:prstGeom prst="rect">
            <a:avLst/>
          </a:prstGeom>
        </p:spPr>
      </p:pic>
      <p:grpSp>
        <p:nvGrpSpPr>
          <p:cNvPr id="8" name="グループ化 7"/>
          <p:cNvGrpSpPr/>
          <p:nvPr/>
        </p:nvGrpSpPr>
        <p:grpSpPr>
          <a:xfrm>
            <a:off x="7199030" y="2647265"/>
            <a:ext cx="3895042" cy="2678702"/>
            <a:chOff x="7213597" y="2649025"/>
            <a:chExt cx="3656487" cy="2491826"/>
          </a:xfrm>
        </p:grpSpPr>
        <p:sp>
          <p:nvSpPr>
            <p:cNvPr id="53" name="テキスト ボックス 52"/>
            <p:cNvSpPr txBox="1"/>
            <p:nvPr/>
          </p:nvSpPr>
          <p:spPr>
            <a:xfrm>
              <a:off x="7803683" y="4904649"/>
              <a:ext cx="2483348" cy="236202"/>
            </a:xfrm>
            <a:prstGeom prst="rect">
              <a:avLst/>
            </a:prstGeom>
            <a:noFill/>
          </p:spPr>
          <p:txBody>
            <a:bodyPr wrap="square" rtlCol="0">
              <a:spAutoFit/>
            </a:bodyPr>
            <a:lstStyle/>
            <a:p>
              <a:pPr algn="ctr"/>
              <a:r>
                <a:rPr lang="ja-JP" altLang="en-US" sz="1050" dirty="0">
                  <a:latin typeface="+mn-ea"/>
                </a:rPr>
                <a:t>リサイクル</a:t>
              </a:r>
              <a:r>
                <a:rPr kumimoji="1" lang="ja-JP" altLang="en-US" sz="1050" dirty="0">
                  <a:latin typeface="+mn-ea"/>
                </a:rPr>
                <a:t>排出量推移</a:t>
              </a:r>
            </a:p>
          </p:txBody>
        </p:sp>
        <p:pic>
          <p:nvPicPr>
            <p:cNvPr id="3" name="図 2"/>
            <p:cNvPicPr>
              <a:picLocks noChangeAspect="1"/>
            </p:cNvPicPr>
            <p:nvPr/>
          </p:nvPicPr>
          <p:blipFill>
            <a:blip r:embed="rId11"/>
            <a:stretch>
              <a:fillRect/>
            </a:stretch>
          </p:blipFill>
          <p:spPr>
            <a:xfrm>
              <a:off x="7213597" y="2649025"/>
              <a:ext cx="3656487" cy="2255625"/>
            </a:xfrm>
            <a:prstGeom prst="rect">
              <a:avLst/>
            </a:prstGeom>
          </p:spPr>
        </p:pic>
      </p:grpSp>
    </p:spTree>
    <p:extLst>
      <p:ext uri="{BB962C8B-B14F-4D97-AF65-F5344CB8AC3E}">
        <p14:creationId xmlns:p14="http://schemas.microsoft.com/office/powerpoint/2010/main" val="271219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7</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社会貢献活動</a:t>
            </a:r>
          </a:p>
        </p:txBody>
      </p:sp>
      <p:grpSp>
        <p:nvGrpSpPr>
          <p:cNvPr id="41" name="グループ化 40"/>
          <p:cNvGrpSpPr/>
          <p:nvPr/>
        </p:nvGrpSpPr>
        <p:grpSpPr>
          <a:xfrm>
            <a:off x="0" y="-2897"/>
            <a:ext cx="12192000" cy="366590"/>
            <a:chOff x="0" y="-2897"/>
            <a:chExt cx="12192000" cy="366590"/>
          </a:xfrm>
        </p:grpSpPr>
        <p:sp>
          <p:nvSpPr>
            <p:cNvPr id="46" name="正方形/長方形 45"/>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7" name="正方形/長方形 46"/>
            <p:cNvSpPr/>
            <p:nvPr/>
          </p:nvSpPr>
          <p:spPr>
            <a:xfrm>
              <a:off x="6171072" y="2452"/>
              <a:ext cx="1908000" cy="360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正方形/長方形 47"/>
            <p:cNvSpPr/>
            <p:nvPr/>
          </p:nvSpPr>
          <p:spPr>
            <a:xfrm>
              <a:off x="8224279"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9" name="正方形/長方形 48"/>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正方形/長方形 49"/>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8" name="正方形/長方形 67"/>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9" name="テキスト ボックス 68"/>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70" name="テキスト ボックス 69"/>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71" name="テキスト ボックス 70"/>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72" name="テキスト ボックス 71"/>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73" name="テキスト ボックス 72"/>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74" name="テキスト ボックス 73"/>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grpSp>
        <p:nvGrpSpPr>
          <p:cNvPr id="7" name="グループ化 6"/>
          <p:cNvGrpSpPr/>
          <p:nvPr/>
        </p:nvGrpSpPr>
        <p:grpSpPr>
          <a:xfrm>
            <a:off x="547847" y="1297163"/>
            <a:ext cx="5040000" cy="1425523"/>
            <a:chOff x="602556" y="1189456"/>
            <a:chExt cx="5040000" cy="1425523"/>
          </a:xfrm>
        </p:grpSpPr>
        <p:sp>
          <p:nvSpPr>
            <p:cNvPr id="54" name="テキスト ボックス 53"/>
            <p:cNvSpPr txBox="1"/>
            <p:nvPr/>
          </p:nvSpPr>
          <p:spPr>
            <a:xfrm>
              <a:off x="602556" y="1506983"/>
              <a:ext cx="5040000" cy="1107996"/>
            </a:xfrm>
            <a:prstGeom prst="rect">
              <a:avLst/>
            </a:prstGeom>
            <a:noFill/>
          </p:spPr>
          <p:txBody>
            <a:bodyPr wrap="square" rtlCol="0">
              <a:spAutoFit/>
            </a:bodyPr>
            <a:lstStyle/>
            <a:p>
              <a:pPr lvl="0">
                <a:defRPr/>
              </a:pPr>
              <a:r>
                <a:rPr lang="ja-JP" altLang="en-US" sz="1100" dirty="0">
                  <a:latin typeface="+mn-ea"/>
                </a:rPr>
                <a:t>本社所在地である群馬県高崎市内の中学生の職場体験「やるベンチャーウィーク」を</a:t>
              </a:r>
              <a:r>
                <a:rPr lang="en-US" altLang="ja-JP" sz="1100" dirty="0">
                  <a:latin typeface="+mn-ea"/>
                </a:rPr>
                <a:t>2024</a:t>
              </a:r>
              <a:r>
                <a:rPr lang="ja-JP" altLang="en-US" sz="1100" dirty="0">
                  <a:latin typeface="+mn-ea"/>
                </a:rPr>
                <a:t>年度は</a:t>
              </a:r>
              <a:r>
                <a:rPr lang="en-US" altLang="ja-JP" sz="1100" dirty="0">
                  <a:latin typeface="+mn-ea"/>
                </a:rPr>
                <a:t>2</a:t>
              </a:r>
              <a:r>
                <a:rPr lang="ja-JP" altLang="en-US" sz="1100" dirty="0">
                  <a:latin typeface="+mn-ea"/>
                </a:rPr>
                <a:t>校受け入れました。</a:t>
              </a:r>
            </a:p>
            <a:p>
              <a:pPr lvl="0">
                <a:defRPr/>
              </a:pPr>
              <a:r>
                <a:rPr lang="ja-JP" altLang="en-US" sz="1100" dirty="0">
                  <a:latin typeface="+mn-ea"/>
                </a:rPr>
                <a:t>また、群馬県内の高校生のインターンシップも</a:t>
              </a:r>
              <a:r>
                <a:rPr lang="en-US" altLang="ja-JP" sz="1100" dirty="0">
                  <a:latin typeface="+mn-ea"/>
                </a:rPr>
                <a:t>2</a:t>
              </a:r>
              <a:r>
                <a:rPr lang="ja-JP" altLang="en-US" sz="1100" dirty="0">
                  <a:latin typeface="+mn-ea"/>
                </a:rPr>
                <a:t>校の学生を受け入れました。</a:t>
              </a:r>
              <a:endParaRPr lang="en-US" altLang="ja-JP" sz="1100" dirty="0">
                <a:latin typeface="+mn-ea"/>
              </a:endParaRPr>
            </a:p>
            <a:p>
              <a:pPr lvl="0">
                <a:defRPr/>
              </a:pPr>
              <a:r>
                <a:rPr lang="ja-JP" altLang="en-US" sz="1100" dirty="0">
                  <a:latin typeface="+mn-ea"/>
                </a:rPr>
                <a:t>職場体験当日は、学生に当社の仕事内容や仕事のやりがいについて理解を深めてもらうため、座学や事務仕事の他、トラックの乗車体験や整備体験を実施しました。</a:t>
              </a:r>
            </a:p>
          </p:txBody>
        </p:sp>
        <p:sp>
          <p:nvSpPr>
            <p:cNvPr id="4" name="正方形/長方形 3"/>
            <p:cNvSpPr/>
            <p:nvPr/>
          </p:nvSpPr>
          <p:spPr>
            <a:xfrm>
              <a:off x="602556" y="1189456"/>
              <a:ext cx="1723549" cy="276999"/>
            </a:xfrm>
            <a:prstGeom prst="rect">
              <a:avLst/>
            </a:prstGeom>
          </p:spPr>
          <p:txBody>
            <a:bodyPr wrap="none">
              <a:spAutoFit/>
            </a:bodyPr>
            <a:lstStyle/>
            <a:p>
              <a:pPr lvl="0">
                <a:defRPr/>
              </a:pPr>
              <a:r>
                <a:rPr lang="ja-JP" altLang="en-US" sz="1200" dirty="0">
                  <a:latin typeface="+mn-ea"/>
                </a:rPr>
                <a:t>職場体験学生の受入れ</a:t>
              </a:r>
            </a:p>
          </p:txBody>
        </p:sp>
        <p:cxnSp>
          <p:nvCxnSpPr>
            <p:cNvPr id="52" name="直線コネクタ 51"/>
            <p:cNvCxnSpPr/>
            <p:nvPr/>
          </p:nvCxnSpPr>
          <p:spPr>
            <a:xfrm>
              <a:off x="602556" y="1466142"/>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pic>
        <p:nvPicPr>
          <p:cNvPr id="94" name="図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757" y="662616"/>
            <a:ext cx="468000" cy="468000"/>
          </a:xfrm>
          <a:prstGeom prst="rect">
            <a:avLst/>
          </a:prstGeom>
        </p:spPr>
      </p:pic>
      <p:pic>
        <p:nvPicPr>
          <p:cNvPr id="96" name="図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993" y="660578"/>
            <a:ext cx="468000" cy="468000"/>
          </a:xfrm>
          <a:prstGeom prst="rect">
            <a:avLst/>
          </a:prstGeom>
        </p:spPr>
      </p:pic>
      <p:sp>
        <p:nvSpPr>
          <p:cNvPr id="55" name="テキスト ボックス 54"/>
          <p:cNvSpPr txBox="1"/>
          <p:nvPr/>
        </p:nvSpPr>
        <p:spPr>
          <a:xfrm>
            <a:off x="6682557" y="1297503"/>
            <a:ext cx="3247418" cy="276999"/>
          </a:xfrm>
          <a:prstGeom prst="rect">
            <a:avLst/>
          </a:prstGeom>
          <a:noFill/>
        </p:spPr>
        <p:txBody>
          <a:bodyPr wrap="square" rtlCol="0">
            <a:spAutoFit/>
          </a:bodyPr>
          <a:lstStyle/>
          <a:p>
            <a:pPr lvl="0">
              <a:defRPr/>
            </a:pPr>
            <a:r>
              <a:rPr lang="ja-JP" altLang="en-US" sz="1200" dirty="0">
                <a:latin typeface="+mn-ea"/>
              </a:rPr>
              <a:t>小学生社会科見学への参加</a:t>
            </a:r>
          </a:p>
        </p:txBody>
      </p:sp>
      <p:cxnSp>
        <p:nvCxnSpPr>
          <p:cNvPr id="61" name="直線コネクタ 60"/>
          <p:cNvCxnSpPr/>
          <p:nvPr/>
        </p:nvCxnSpPr>
        <p:spPr>
          <a:xfrm>
            <a:off x="6678310" y="1579235"/>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6686378" y="1622394"/>
            <a:ext cx="5040000" cy="1107996"/>
          </a:xfrm>
          <a:prstGeom prst="rect">
            <a:avLst/>
          </a:prstGeom>
          <a:noFill/>
        </p:spPr>
        <p:txBody>
          <a:bodyPr wrap="square" rtlCol="0">
            <a:spAutoFit/>
          </a:bodyPr>
          <a:lstStyle/>
          <a:p>
            <a:pPr lvl="0">
              <a:defRPr/>
            </a:pPr>
            <a:r>
              <a:rPr lang="ja-JP" altLang="en-US" sz="1100" dirty="0">
                <a:latin typeface="+mn-ea"/>
              </a:rPr>
              <a:t>群馬県トラック協会様で開催された、群馬県内の小学生向けの社会科見学に参加しました。</a:t>
            </a:r>
            <a:endParaRPr lang="en-US" altLang="ja-JP" sz="1100" dirty="0">
              <a:latin typeface="+mn-ea"/>
            </a:endParaRPr>
          </a:p>
          <a:p>
            <a:pPr lvl="0">
              <a:defRPr/>
            </a:pPr>
            <a:r>
              <a:rPr lang="ja-JP" altLang="en-US" sz="1100" dirty="0">
                <a:latin typeface="+mn-ea"/>
              </a:rPr>
              <a:t>この社会科見学には複数のトラックディーラーが参加し、当社はトラックや交通安全への知識を深めてもらうため、大型トラックを展示して乗車体験や死角体験を行いました。</a:t>
            </a:r>
            <a:endParaRPr lang="en-US" altLang="ja-JP" sz="1100" dirty="0">
              <a:latin typeface="+mn-ea"/>
            </a:endParaRPr>
          </a:p>
          <a:p>
            <a:pPr lvl="0">
              <a:defRPr/>
            </a:pPr>
            <a:r>
              <a:rPr lang="en-US" altLang="ja-JP" sz="1100" dirty="0">
                <a:latin typeface="+mn-ea"/>
              </a:rPr>
              <a:t>2024</a:t>
            </a:r>
            <a:r>
              <a:rPr lang="ja-JP" altLang="en-US" sz="1100" dirty="0">
                <a:latin typeface="+mn-ea"/>
              </a:rPr>
              <a:t>年度は</a:t>
            </a:r>
            <a:r>
              <a:rPr lang="en-US" altLang="ja-JP" sz="1100" dirty="0">
                <a:latin typeface="+mn-ea"/>
              </a:rPr>
              <a:t>2</a:t>
            </a:r>
            <a:r>
              <a:rPr lang="ja-JP" altLang="en-US" sz="1100" dirty="0">
                <a:latin typeface="+mn-ea"/>
              </a:rPr>
              <a:t>度参加し、小学生との交流を深めることができました。</a:t>
            </a:r>
          </a:p>
        </p:txBody>
      </p:sp>
      <p:pic>
        <p:nvPicPr>
          <p:cNvPr id="64" name="図 63"/>
          <p:cNvPicPr>
            <a:picLocks noChangeAspect="1"/>
          </p:cNvPicPr>
          <p:nvPr/>
        </p:nvPicPr>
        <p:blipFill rotWithShape="1">
          <a:blip r:embed="rId5" cstate="print">
            <a:extLst>
              <a:ext uri="{28A0092B-C50C-407E-A947-70E740481C1C}">
                <a14:useLocalDpi xmlns:a14="http://schemas.microsoft.com/office/drawing/2010/main" val="0"/>
              </a:ext>
            </a:extLst>
          </a:blip>
          <a:srcRect l="3359" b="8335"/>
          <a:stretch/>
        </p:blipFill>
        <p:spPr>
          <a:xfrm>
            <a:off x="7784473" y="2774260"/>
            <a:ext cx="2423689" cy="1724193"/>
          </a:xfrm>
          <a:prstGeom prst="rect">
            <a:avLst/>
          </a:prstGeom>
        </p:spPr>
      </p:pic>
      <p:grpSp>
        <p:nvGrpSpPr>
          <p:cNvPr id="65" name="グループ化 64"/>
          <p:cNvGrpSpPr/>
          <p:nvPr/>
        </p:nvGrpSpPr>
        <p:grpSpPr>
          <a:xfrm>
            <a:off x="558864" y="4138927"/>
            <a:ext cx="5040000" cy="1435773"/>
            <a:chOff x="611831" y="1310983"/>
            <a:chExt cx="5040000" cy="1435773"/>
          </a:xfrm>
        </p:grpSpPr>
        <p:sp>
          <p:nvSpPr>
            <p:cNvPr id="66" name="テキスト ボックス 65"/>
            <p:cNvSpPr txBox="1"/>
            <p:nvPr/>
          </p:nvSpPr>
          <p:spPr>
            <a:xfrm>
              <a:off x="611831" y="1638760"/>
              <a:ext cx="5040000" cy="1107996"/>
            </a:xfrm>
            <a:prstGeom prst="rect">
              <a:avLst/>
            </a:prstGeom>
            <a:noFill/>
          </p:spPr>
          <p:txBody>
            <a:bodyPr wrap="square" rtlCol="0">
              <a:spAutoFit/>
            </a:bodyPr>
            <a:lstStyle/>
            <a:p>
              <a:pPr lvl="0">
                <a:defRPr/>
              </a:pPr>
              <a:r>
                <a:rPr lang="ja-JP" altLang="en-US" sz="1100" dirty="0">
                  <a:latin typeface="+mn-ea"/>
                </a:rPr>
                <a:t>群馬県トラック協会桐生支部様の主催で開催された「桐生第一高等学校物流出前授業」に上武支店がお手伝いとして参加しました。</a:t>
              </a:r>
              <a:endParaRPr lang="en-US" altLang="ja-JP" sz="1100" dirty="0">
                <a:latin typeface="+mn-ea"/>
              </a:endParaRPr>
            </a:p>
            <a:p>
              <a:pPr lvl="0">
                <a:defRPr/>
              </a:pPr>
              <a:r>
                <a:rPr lang="ja-JP" altLang="en-US" sz="1100" dirty="0">
                  <a:latin typeface="+mn-ea"/>
                </a:rPr>
                <a:t>物流出前授業は、トラック輸送の重要性と職業選択への理解を深める参加体験型の授業で、物流業界に関心を持っていただき業界の人材確保を目的としており、群馬県トラック協会様主催により群馬県内の高校で実施されています。</a:t>
              </a:r>
              <a:endParaRPr lang="en-US" altLang="ja-JP" sz="1100" dirty="0">
                <a:latin typeface="+mn-ea"/>
              </a:endParaRPr>
            </a:p>
          </p:txBody>
        </p:sp>
        <p:sp>
          <p:nvSpPr>
            <p:cNvPr id="67" name="正方形/長方形 66"/>
            <p:cNvSpPr/>
            <p:nvPr/>
          </p:nvSpPr>
          <p:spPr>
            <a:xfrm>
              <a:off x="613573" y="1310983"/>
              <a:ext cx="1723549" cy="276999"/>
            </a:xfrm>
            <a:prstGeom prst="rect">
              <a:avLst/>
            </a:prstGeom>
          </p:spPr>
          <p:txBody>
            <a:bodyPr wrap="none">
              <a:spAutoFit/>
            </a:bodyPr>
            <a:lstStyle/>
            <a:p>
              <a:pPr lvl="0">
                <a:defRPr/>
              </a:pPr>
              <a:r>
                <a:rPr lang="ja-JP" altLang="en-US" sz="1200" dirty="0">
                  <a:latin typeface="+mn-ea"/>
                </a:rPr>
                <a:t>物流出前授業への参加</a:t>
              </a:r>
            </a:p>
          </p:txBody>
        </p:sp>
        <p:cxnSp>
          <p:nvCxnSpPr>
            <p:cNvPr id="75" name="直線コネクタ 74"/>
            <p:cNvCxnSpPr/>
            <p:nvPr/>
          </p:nvCxnSpPr>
          <p:spPr>
            <a:xfrm>
              <a:off x="613573" y="1587329"/>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aphicFrame>
        <p:nvGraphicFramePr>
          <p:cNvPr id="2" name="表 1"/>
          <p:cNvGraphicFramePr>
            <a:graphicFrameLocks noGrp="1"/>
          </p:cNvGraphicFramePr>
          <p:nvPr>
            <p:extLst>
              <p:ext uri="{D42A27DB-BD31-4B8C-83A1-F6EECF244321}">
                <p14:modId xmlns:p14="http://schemas.microsoft.com/office/powerpoint/2010/main" val="1675546248"/>
              </p:ext>
            </p:extLst>
          </p:nvPr>
        </p:nvGraphicFramePr>
        <p:xfrm>
          <a:off x="590830" y="2994252"/>
          <a:ext cx="4860000" cy="900000"/>
        </p:xfrm>
        <a:graphic>
          <a:graphicData uri="http://schemas.openxmlformats.org/drawingml/2006/table">
            <a:tbl>
              <a:tblPr firstRow="1" firstCol="1" bandRow="1">
                <a:tableStyleId>{F5AB1C69-6EDB-4FF4-983F-18BD219EF322}</a:tableStyleId>
              </a:tblPr>
              <a:tblGrid>
                <a:gridCol w="1620000">
                  <a:extLst>
                    <a:ext uri="{9D8B030D-6E8A-4147-A177-3AD203B41FA5}">
                      <a16:colId xmlns:a16="http://schemas.microsoft.com/office/drawing/2014/main" val="2475075472"/>
                    </a:ext>
                  </a:extLst>
                </a:gridCol>
                <a:gridCol w="1620000">
                  <a:extLst>
                    <a:ext uri="{9D8B030D-6E8A-4147-A177-3AD203B41FA5}">
                      <a16:colId xmlns:a16="http://schemas.microsoft.com/office/drawing/2014/main" val="4015438965"/>
                    </a:ext>
                  </a:extLst>
                </a:gridCol>
                <a:gridCol w="1620000">
                  <a:extLst>
                    <a:ext uri="{9D8B030D-6E8A-4147-A177-3AD203B41FA5}">
                      <a16:colId xmlns:a16="http://schemas.microsoft.com/office/drawing/2014/main" val="675047752"/>
                    </a:ext>
                  </a:extLst>
                </a:gridCol>
              </a:tblGrid>
              <a:tr h="300000">
                <a:tc>
                  <a:txBody>
                    <a:bodyPr/>
                    <a:lstStyle/>
                    <a:p>
                      <a:endParaRPr kumimoji="1" lang="ja-JP" altLang="en-US" sz="1100" dirty="0">
                        <a:latin typeface="+mn-ea"/>
                        <a:ea typeface="+mn-ea"/>
                      </a:endParaRPr>
                    </a:p>
                  </a:txBody>
                  <a:tcPr anchor="ctr"/>
                </a:tc>
                <a:tc>
                  <a:txBody>
                    <a:bodyPr/>
                    <a:lstStyle/>
                    <a:p>
                      <a:r>
                        <a:rPr kumimoji="1" lang="en-US" altLang="ja-JP" sz="1100" dirty="0"/>
                        <a:t>2023</a:t>
                      </a:r>
                      <a:r>
                        <a:rPr kumimoji="1" lang="ja-JP" altLang="en-US" sz="1100" dirty="0"/>
                        <a:t>年度</a:t>
                      </a:r>
                      <a:endParaRPr kumimoji="1" lang="ja-JP" altLang="en-US" sz="1100" dirty="0">
                        <a:latin typeface="+mn-ea"/>
                        <a:ea typeface="+mn-ea"/>
                      </a:endParaRPr>
                    </a:p>
                  </a:txBody>
                  <a:tcPr anchor="ctr"/>
                </a:tc>
                <a:tc>
                  <a:txBody>
                    <a:bodyPr/>
                    <a:lstStyle/>
                    <a:p>
                      <a:r>
                        <a:rPr kumimoji="1" lang="en-US" altLang="ja-JP" sz="1100" dirty="0"/>
                        <a:t>2024</a:t>
                      </a:r>
                      <a:r>
                        <a:rPr kumimoji="1" lang="ja-JP" altLang="en-US" sz="1100" dirty="0"/>
                        <a:t>年度</a:t>
                      </a:r>
                      <a:endParaRPr kumimoji="1" lang="ja-JP" altLang="en-US" sz="1100" dirty="0">
                        <a:latin typeface="+mn-ea"/>
                        <a:ea typeface="+mn-ea"/>
                      </a:endParaRPr>
                    </a:p>
                  </a:txBody>
                  <a:tcPr anchor="ctr"/>
                </a:tc>
                <a:extLst>
                  <a:ext uri="{0D108BD9-81ED-4DB2-BD59-A6C34878D82A}">
                    <a16:rowId xmlns:a16="http://schemas.microsoft.com/office/drawing/2014/main" val="3923383999"/>
                  </a:ext>
                </a:extLst>
              </a:tr>
              <a:tr h="300000">
                <a:tc>
                  <a:txBody>
                    <a:bodyPr/>
                    <a:lstStyle/>
                    <a:p>
                      <a:r>
                        <a:rPr kumimoji="1" lang="ja-JP" altLang="en-US" sz="1100" dirty="0"/>
                        <a:t>中学生</a:t>
                      </a:r>
                      <a:endParaRPr kumimoji="1" lang="ja-JP" altLang="en-US" sz="1100" dirty="0">
                        <a:latin typeface="+mn-ea"/>
                        <a:ea typeface="+mn-ea"/>
                      </a:endParaRPr>
                    </a:p>
                  </a:txBody>
                  <a:tcPr anchor="ctr"/>
                </a:tc>
                <a:tc>
                  <a:txBody>
                    <a:bodyPr/>
                    <a:lstStyle/>
                    <a:p>
                      <a:r>
                        <a:rPr kumimoji="1" lang="en-US" altLang="ja-JP" sz="1100" dirty="0">
                          <a:solidFill>
                            <a:schemeClr val="tx1"/>
                          </a:solidFill>
                          <a:latin typeface="+mn-ea"/>
                          <a:ea typeface="+mn-ea"/>
                        </a:rPr>
                        <a:t>1</a:t>
                      </a:r>
                      <a:r>
                        <a:rPr kumimoji="1" lang="ja-JP" altLang="en-US" sz="1100" dirty="0">
                          <a:solidFill>
                            <a:schemeClr val="tx1"/>
                          </a:solidFill>
                          <a:latin typeface="+mn-ea"/>
                          <a:ea typeface="+mn-ea"/>
                        </a:rPr>
                        <a:t>校（</a:t>
                      </a:r>
                      <a:r>
                        <a:rPr kumimoji="1" lang="en-US" altLang="ja-JP" sz="1100" dirty="0">
                          <a:solidFill>
                            <a:schemeClr val="tx1"/>
                          </a:solidFill>
                          <a:latin typeface="+mn-ea"/>
                          <a:ea typeface="+mn-ea"/>
                        </a:rPr>
                        <a:t>1</a:t>
                      </a:r>
                      <a:r>
                        <a:rPr kumimoji="1" lang="ja-JP" altLang="en-US" sz="1100" dirty="0">
                          <a:solidFill>
                            <a:schemeClr val="tx1"/>
                          </a:solidFill>
                          <a:latin typeface="+mn-ea"/>
                          <a:ea typeface="+mn-ea"/>
                        </a:rPr>
                        <a:t>名）</a:t>
                      </a:r>
                    </a:p>
                  </a:txBody>
                  <a:tcPr anchor="ctr"/>
                </a:tc>
                <a:tc>
                  <a:txBody>
                    <a:bodyPr/>
                    <a:lstStyle/>
                    <a:p>
                      <a:r>
                        <a:rPr kumimoji="1" lang="en-US" altLang="ja-JP" sz="1100" dirty="0">
                          <a:solidFill>
                            <a:schemeClr val="tx1"/>
                          </a:solidFill>
                        </a:rPr>
                        <a:t>2</a:t>
                      </a:r>
                      <a:r>
                        <a:rPr kumimoji="1" lang="ja-JP" altLang="en-US" sz="1100" dirty="0">
                          <a:solidFill>
                            <a:schemeClr val="tx1"/>
                          </a:solidFill>
                        </a:rPr>
                        <a:t>校（</a:t>
                      </a:r>
                      <a:r>
                        <a:rPr kumimoji="1" lang="en-US" altLang="ja-JP" sz="1100" dirty="0">
                          <a:solidFill>
                            <a:schemeClr val="tx1"/>
                          </a:solidFill>
                        </a:rPr>
                        <a:t>4</a:t>
                      </a:r>
                      <a:r>
                        <a:rPr kumimoji="1" lang="ja-JP" altLang="en-US" sz="1100" dirty="0">
                          <a:solidFill>
                            <a:schemeClr val="tx1"/>
                          </a:solidFill>
                        </a:rPr>
                        <a:t>名）</a:t>
                      </a:r>
                      <a:endParaRPr kumimoji="1" lang="ja-JP" altLang="en-US" sz="1100" dirty="0">
                        <a:solidFill>
                          <a:schemeClr val="tx1"/>
                        </a:solidFill>
                        <a:latin typeface="+mn-ea"/>
                        <a:ea typeface="+mn-ea"/>
                      </a:endParaRPr>
                    </a:p>
                  </a:txBody>
                  <a:tcPr anchor="ctr"/>
                </a:tc>
                <a:extLst>
                  <a:ext uri="{0D108BD9-81ED-4DB2-BD59-A6C34878D82A}">
                    <a16:rowId xmlns:a16="http://schemas.microsoft.com/office/drawing/2014/main" val="4078432910"/>
                  </a:ext>
                </a:extLst>
              </a:tr>
              <a:tr h="300000">
                <a:tc>
                  <a:txBody>
                    <a:bodyPr/>
                    <a:lstStyle/>
                    <a:p>
                      <a:r>
                        <a:rPr kumimoji="1" lang="ja-JP" altLang="en-US" sz="1100" dirty="0"/>
                        <a:t>高校生</a:t>
                      </a:r>
                      <a:endParaRPr kumimoji="1" lang="ja-JP" altLang="en-US" sz="1100" dirty="0">
                        <a:latin typeface="+mn-ea"/>
                        <a:ea typeface="+mn-ea"/>
                      </a:endParaRPr>
                    </a:p>
                  </a:txBody>
                  <a:tcPr anchor="ctr"/>
                </a:tc>
                <a:tc>
                  <a:txBody>
                    <a:bodyPr/>
                    <a:lstStyle/>
                    <a:p>
                      <a:r>
                        <a:rPr kumimoji="1" lang="en-US" altLang="ja-JP" sz="1100" dirty="0">
                          <a:solidFill>
                            <a:schemeClr val="tx1"/>
                          </a:solidFill>
                          <a:latin typeface="+mn-ea"/>
                          <a:ea typeface="+mn-ea"/>
                        </a:rPr>
                        <a:t>2</a:t>
                      </a:r>
                      <a:r>
                        <a:rPr kumimoji="1" lang="ja-JP" altLang="en-US" sz="1100" dirty="0">
                          <a:solidFill>
                            <a:schemeClr val="tx1"/>
                          </a:solidFill>
                          <a:latin typeface="+mn-ea"/>
                          <a:ea typeface="+mn-ea"/>
                        </a:rPr>
                        <a:t>校（</a:t>
                      </a:r>
                      <a:r>
                        <a:rPr kumimoji="1" lang="en-US" altLang="ja-JP" sz="1100" dirty="0">
                          <a:solidFill>
                            <a:schemeClr val="tx1"/>
                          </a:solidFill>
                          <a:latin typeface="+mn-ea"/>
                          <a:ea typeface="+mn-ea"/>
                        </a:rPr>
                        <a:t>5</a:t>
                      </a:r>
                      <a:r>
                        <a:rPr kumimoji="1" lang="ja-JP" altLang="en-US" sz="1100" dirty="0">
                          <a:solidFill>
                            <a:schemeClr val="tx1"/>
                          </a:solidFill>
                          <a:latin typeface="+mn-ea"/>
                          <a:ea typeface="+mn-ea"/>
                        </a:rPr>
                        <a:t>名）</a:t>
                      </a:r>
                    </a:p>
                  </a:txBody>
                  <a:tcPr anchor="ctr"/>
                </a:tc>
                <a:tc>
                  <a:txBody>
                    <a:bodyPr/>
                    <a:lstStyle/>
                    <a:p>
                      <a:r>
                        <a:rPr kumimoji="1" lang="en-US" altLang="ja-JP" sz="1100" dirty="0">
                          <a:solidFill>
                            <a:schemeClr val="tx1"/>
                          </a:solidFill>
                        </a:rPr>
                        <a:t>2</a:t>
                      </a:r>
                      <a:r>
                        <a:rPr kumimoji="1" lang="ja-JP" altLang="en-US" sz="1100" dirty="0">
                          <a:solidFill>
                            <a:schemeClr val="tx1"/>
                          </a:solidFill>
                        </a:rPr>
                        <a:t>校（</a:t>
                      </a:r>
                      <a:r>
                        <a:rPr kumimoji="1" lang="en-US" altLang="ja-JP" sz="1100" dirty="0">
                          <a:solidFill>
                            <a:schemeClr val="tx1"/>
                          </a:solidFill>
                        </a:rPr>
                        <a:t>6</a:t>
                      </a:r>
                      <a:r>
                        <a:rPr kumimoji="1" lang="ja-JP" altLang="en-US" sz="1100" dirty="0">
                          <a:solidFill>
                            <a:schemeClr val="tx1"/>
                          </a:solidFill>
                        </a:rPr>
                        <a:t>名）</a:t>
                      </a:r>
                      <a:endParaRPr kumimoji="1" lang="ja-JP" altLang="en-US" sz="1100" dirty="0">
                        <a:solidFill>
                          <a:schemeClr val="tx1"/>
                        </a:solidFill>
                        <a:latin typeface="+mn-ea"/>
                        <a:ea typeface="+mn-ea"/>
                      </a:endParaRPr>
                    </a:p>
                  </a:txBody>
                  <a:tcPr anchor="ctr"/>
                </a:tc>
                <a:extLst>
                  <a:ext uri="{0D108BD9-81ED-4DB2-BD59-A6C34878D82A}">
                    <a16:rowId xmlns:a16="http://schemas.microsoft.com/office/drawing/2014/main" val="2728164658"/>
                  </a:ext>
                </a:extLst>
              </a:tr>
            </a:tbl>
          </a:graphicData>
        </a:graphic>
      </p:graphicFrame>
      <p:sp>
        <p:nvSpPr>
          <p:cNvPr id="37" name="テキスト ボックス 36"/>
          <p:cNvSpPr txBox="1"/>
          <p:nvPr/>
        </p:nvSpPr>
        <p:spPr>
          <a:xfrm>
            <a:off x="7756584" y="4508176"/>
            <a:ext cx="2483348" cy="253916"/>
          </a:xfrm>
          <a:prstGeom prst="rect">
            <a:avLst/>
          </a:prstGeom>
          <a:noFill/>
        </p:spPr>
        <p:txBody>
          <a:bodyPr wrap="square" rtlCol="0">
            <a:spAutoFit/>
          </a:bodyPr>
          <a:lstStyle/>
          <a:p>
            <a:pPr algn="ctr"/>
            <a:r>
              <a:rPr lang="ja-JP" altLang="en-US" sz="1050" dirty="0">
                <a:latin typeface="+mn-ea"/>
              </a:rPr>
              <a:t>社会科見学の様子</a:t>
            </a:r>
            <a:endParaRPr kumimoji="1" lang="ja-JP" altLang="en-US" sz="1050" dirty="0">
              <a:latin typeface="+mn-ea"/>
            </a:endParaRPr>
          </a:p>
        </p:txBody>
      </p:sp>
      <p:sp>
        <p:nvSpPr>
          <p:cNvPr id="38" name="テキスト ボックス 37"/>
          <p:cNvSpPr txBox="1"/>
          <p:nvPr/>
        </p:nvSpPr>
        <p:spPr>
          <a:xfrm>
            <a:off x="1787548" y="2735964"/>
            <a:ext cx="2483348" cy="261610"/>
          </a:xfrm>
          <a:prstGeom prst="rect">
            <a:avLst/>
          </a:prstGeom>
          <a:noFill/>
        </p:spPr>
        <p:txBody>
          <a:bodyPr wrap="square" rtlCol="0">
            <a:spAutoFit/>
          </a:bodyPr>
          <a:lstStyle/>
          <a:p>
            <a:pPr algn="ctr"/>
            <a:r>
              <a:rPr kumimoji="1" lang="ja-JP" altLang="en-US" sz="1050" dirty="0">
                <a:latin typeface="+mn-ea"/>
              </a:rPr>
              <a:t>職場体験受入れ実績</a:t>
            </a:r>
          </a:p>
        </p:txBody>
      </p:sp>
      <p:grpSp>
        <p:nvGrpSpPr>
          <p:cNvPr id="78" name="グループ化 77"/>
          <p:cNvGrpSpPr/>
          <p:nvPr/>
        </p:nvGrpSpPr>
        <p:grpSpPr>
          <a:xfrm>
            <a:off x="6674154" y="4868608"/>
            <a:ext cx="5049275" cy="1097218"/>
            <a:chOff x="646624" y="1310983"/>
            <a:chExt cx="5049275" cy="1097218"/>
          </a:xfrm>
        </p:grpSpPr>
        <p:sp>
          <p:nvSpPr>
            <p:cNvPr id="79" name="テキスト ボックス 78"/>
            <p:cNvSpPr txBox="1"/>
            <p:nvPr/>
          </p:nvSpPr>
          <p:spPr>
            <a:xfrm>
              <a:off x="655899" y="1638760"/>
              <a:ext cx="5040000" cy="769441"/>
            </a:xfrm>
            <a:prstGeom prst="rect">
              <a:avLst/>
            </a:prstGeom>
            <a:noFill/>
          </p:spPr>
          <p:txBody>
            <a:bodyPr wrap="square" rtlCol="0">
              <a:spAutoFit/>
            </a:bodyPr>
            <a:lstStyle/>
            <a:p>
              <a:pPr lvl="0">
                <a:defRPr/>
              </a:pPr>
              <a:r>
                <a:rPr lang="ja-JP" altLang="en-US" sz="1100" dirty="0">
                  <a:latin typeface="+mn-ea"/>
                </a:rPr>
                <a:t>埼玉県トラック協会様の主催で開催された、さいたまトラックファミリーフェアへお手伝いとして参加しました。当日は当社の車輌「エルフ</a:t>
              </a:r>
              <a:r>
                <a:rPr lang="en-US" altLang="ja-JP" sz="1100" dirty="0">
                  <a:latin typeface="+mn-ea"/>
                </a:rPr>
                <a:t> EV</a:t>
              </a:r>
              <a:r>
                <a:rPr lang="ja-JP" altLang="en-US" sz="1100" dirty="0">
                  <a:latin typeface="+mn-ea"/>
                </a:rPr>
                <a:t>」と、「エルフ</a:t>
              </a:r>
              <a:r>
                <a:rPr lang="en-US" altLang="ja-JP" sz="1100" dirty="0">
                  <a:latin typeface="+mn-ea"/>
                </a:rPr>
                <a:t> </a:t>
              </a:r>
              <a:r>
                <a:rPr lang="en-US" altLang="ja-JP" sz="1100" dirty="0" err="1">
                  <a:latin typeface="+mn-ea"/>
                </a:rPr>
                <a:t>mio</a:t>
              </a:r>
              <a:r>
                <a:rPr lang="ja-JP" altLang="en-US" sz="1100" dirty="0">
                  <a:latin typeface="+mn-ea"/>
                </a:rPr>
                <a:t>」を展示したり、缶バッジの作成ブースを出展したりして、地域の皆様との交流を深めました。</a:t>
              </a:r>
            </a:p>
          </p:txBody>
        </p:sp>
        <p:sp>
          <p:nvSpPr>
            <p:cNvPr id="80" name="正方形/長方形 79"/>
            <p:cNvSpPr/>
            <p:nvPr/>
          </p:nvSpPr>
          <p:spPr>
            <a:xfrm>
              <a:off x="657641" y="1310983"/>
              <a:ext cx="3262432" cy="276999"/>
            </a:xfrm>
            <a:prstGeom prst="rect">
              <a:avLst/>
            </a:prstGeom>
          </p:spPr>
          <p:txBody>
            <a:bodyPr wrap="none">
              <a:spAutoFit/>
            </a:bodyPr>
            <a:lstStyle/>
            <a:p>
              <a:pPr lvl="0">
                <a:defRPr/>
              </a:pPr>
              <a:r>
                <a:rPr lang="ja-JP" altLang="en-US" sz="1200" dirty="0">
                  <a:latin typeface="+mn-ea"/>
                </a:rPr>
                <a:t>さいたまトラックファミリーフェアへの参加</a:t>
              </a:r>
            </a:p>
          </p:txBody>
        </p:sp>
        <p:cxnSp>
          <p:nvCxnSpPr>
            <p:cNvPr id="81" name="直線コネクタ 80"/>
            <p:cNvCxnSpPr/>
            <p:nvPr/>
          </p:nvCxnSpPr>
          <p:spPr>
            <a:xfrm>
              <a:off x="646624" y="1587329"/>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575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8</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社会貢献活動</a:t>
            </a:r>
          </a:p>
        </p:txBody>
      </p:sp>
      <p:pic>
        <p:nvPicPr>
          <p:cNvPr id="61" name="図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2694" y="670034"/>
            <a:ext cx="468000" cy="468000"/>
          </a:xfrm>
          <a:prstGeom prst="rect">
            <a:avLst/>
          </a:prstGeom>
        </p:spPr>
      </p:pic>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896" y="665380"/>
            <a:ext cx="468000" cy="468000"/>
          </a:xfrm>
          <a:prstGeom prst="rect">
            <a:avLst/>
          </a:prstGeom>
        </p:spPr>
      </p:pic>
      <p:pic>
        <p:nvPicPr>
          <p:cNvPr id="68" name="図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1757" y="662616"/>
            <a:ext cx="468000" cy="468000"/>
          </a:xfrm>
          <a:prstGeom prst="rect">
            <a:avLst/>
          </a:prstGeom>
        </p:spPr>
      </p:pic>
      <p:grpSp>
        <p:nvGrpSpPr>
          <p:cNvPr id="66" name="グループ化 65"/>
          <p:cNvGrpSpPr/>
          <p:nvPr/>
        </p:nvGrpSpPr>
        <p:grpSpPr>
          <a:xfrm>
            <a:off x="0" y="-2897"/>
            <a:ext cx="12192000" cy="366590"/>
            <a:chOff x="0" y="-2897"/>
            <a:chExt cx="12192000" cy="366590"/>
          </a:xfrm>
        </p:grpSpPr>
        <p:sp>
          <p:nvSpPr>
            <p:cNvPr id="70" name="正方形/長方形 69"/>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1" name="正方形/長方形 70"/>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2" name="正方形/長方形 71"/>
            <p:cNvSpPr/>
            <p:nvPr/>
          </p:nvSpPr>
          <p:spPr>
            <a:xfrm>
              <a:off x="8224279"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3" name="正方形/長方形 72"/>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4" name="正方形/長方形 73"/>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5" name="正方形/長方形 74"/>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6" name="テキスト ボックス 75"/>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77" name="テキスト ボックス 76"/>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78" name="テキスト ボックス 77"/>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79" name="テキスト ボックス 78"/>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80" name="テキスト ボックス 79"/>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81" name="テキスト ボックス 80"/>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grpSp>
        <p:nvGrpSpPr>
          <p:cNvPr id="5" name="グループ化 4"/>
          <p:cNvGrpSpPr/>
          <p:nvPr/>
        </p:nvGrpSpPr>
        <p:grpSpPr>
          <a:xfrm>
            <a:off x="6680429" y="3996194"/>
            <a:ext cx="5049924" cy="2101888"/>
            <a:chOff x="545518" y="5077764"/>
            <a:chExt cx="5049924" cy="2101888"/>
          </a:xfrm>
        </p:grpSpPr>
        <p:sp>
          <p:nvSpPr>
            <p:cNvPr id="47" name="テキスト ボックス 46"/>
            <p:cNvSpPr txBox="1"/>
            <p:nvPr/>
          </p:nvSpPr>
          <p:spPr>
            <a:xfrm>
              <a:off x="558724" y="5077764"/>
              <a:ext cx="3247418" cy="276999"/>
            </a:xfrm>
            <a:prstGeom prst="rect">
              <a:avLst/>
            </a:prstGeom>
            <a:noFill/>
          </p:spPr>
          <p:txBody>
            <a:bodyPr wrap="square" rtlCol="0">
              <a:spAutoFit/>
            </a:bodyPr>
            <a:lstStyle/>
            <a:p>
              <a:pPr lvl="0">
                <a:defRPr/>
              </a:pPr>
              <a:r>
                <a:rPr lang="ja-JP" altLang="en-US" sz="1200" dirty="0">
                  <a:latin typeface="+mn-ea"/>
                </a:rPr>
                <a:t>犯罪被害者支援自動販売機の設置</a:t>
              </a:r>
            </a:p>
          </p:txBody>
        </p:sp>
        <p:sp>
          <p:nvSpPr>
            <p:cNvPr id="48" name="テキスト ボックス 47"/>
            <p:cNvSpPr txBox="1"/>
            <p:nvPr/>
          </p:nvSpPr>
          <p:spPr>
            <a:xfrm>
              <a:off x="555442" y="5394548"/>
              <a:ext cx="5040000" cy="1785104"/>
            </a:xfrm>
            <a:prstGeom prst="rect">
              <a:avLst/>
            </a:prstGeom>
            <a:noFill/>
          </p:spPr>
          <p:txBody>
            <a:bodyPr wrap="square" rtlCol="0">
              <a:spAutoFit/>
            </a:bodyPr>
            <a:lstStyle/>
            <a:p>
              <a:pPr lvl="0">
                <a:defRPr/>
              </a:pPr>
              <a:r>
                <a:rPr lang="ja-JP" altLang="en-US" sz="1100" dirty="0">
                  <a:latin typeface="+mn-ea"/>
                </a:rPr>
                <a:t>「犯罪被害者支援自動販売機」は、清涼飲料の売</a:t>
              </a:r>
              <a:endParaRPr lang="en-US" altLang="ja-JP" sz="1100" dirty="0">
                <a:latin typeface="+mn-ea"/>
              </a:endParaRPr>
            </a:p>
            <a:p>
              <a:pPr lvl="0">
                <a:defRPr/>
              </a:pPr>
              <a:r>
                <a:rPr lang="ja-JP" altLang="en-US" sz="1100" dirty="0">
                  <a:latin typeface="+mn-ea"/>
                </a:rPr>
                <a:t>上げの一部を「埼玉犯罪被害者援助センター」に</a:t>
              </a:r>
              <a:endParaRPr lang="en-US" altLang="ja-JP" sz="1100" dirty="0">
                <a:latin typeface="+mn-ea"/>
              </a:endParaRPr>
            </a:p>
            <a:p>
              <a:pPr lvl="0">
                <a:defRPr/>
              </a:pPr>
              <a:r>
                <a:rPr lang="ja-JP" altLang="en-US" sz="1100" dirty="0">
                  <a:latin typeface="+mn-ea"/>
                </a:rPr>
                <a:t>寄付する支援システムで、犯罪の被害に遭われた</a:t>
              </a:r>
              <a:endParaRPr lang="en-US" altLang="ja-JP" sz="1100" dirty="0">
                <a:latin typeface="+mn-ea"/>
              </a:endParaRPr>
            </a:p>
            <a:p>
              <a:pPr lvl="0">
                <a:defRPr/>
              </a:pPr>
              <a:r>
                <a:rPr lang="ja-JP" altLang="en-US" sz="1100" dirty="0">
                  <a:latin typeface="+mn-ea"/>
                </a:rPr>
                <a:t>方やそのご家族・ご遺族を支援するものです。</a:t>
              </a:r>
              <a:endParaRPr lang="en-US" altLang="ja-JP" sz="1100" dirty="0">
                <a:latin typeface="+mn-ea"/>
              </a:endParaRPr>
            </a:p>
            <a:p>
              <a:pPr lvl="0">
                <a:defRPr/>
              </a:pPr>
              <a:r>
                <a:rPr lang="ja-JP" altLang="en-US" sz="1100" dirty="0">
                  <a:latin typeface="+mn-ea"/>
                </a:rPr>
                <a:t>当社では浦和支店、川口支店、春日部支店、春日</a:t>
              </a:r>
              <a:endParaRPr lang="en-US" altLang="ja-JP" sz="1100" dirty="0">
                <a:latin typeface="+mn-ea"/>
              </a:endParaRPr>
            </a:p>
            <a:p>
              <a:pPr lvl="0">
                <a:defRPr/>
              </a:pPr>
              <a:r>
                <a:rPr lang="ja-JP" altLang="en-US" sz="1100" dirty="0">
                  <a:latin typeface="+mn-ea"/>
                </a:rPr>
                <a:t>部サービスセンター、越谷支店、伊奈支店、行田</a:t>
              </a:r>
              <a:endParaRPr lang="en-US" altLang="ja-JP" sz="1100" dirty="0">
                <a:latin typeface="+mn-ea"/>
              </a:endParaRPr>
            </a:p>
            <a:p>
              <a:pPr lvl="0">
                <a:defRPr/>
              </a:pPr>
              <a:r>
                <a:rPr lang="ja-JP" altLang="en-US" sz="1100" dirty="0">
                  <a:latin typeface="+mn-ea"/>
                </a:rPr>
                <a:t>支店、所沢・三芳支店、深谷花園支店に計</a:t>
              </a:r>
              <a:r>
                <a:rPr lang="en-US" altLang="ja-JP" sz="1100" dirty="0">
                  <a:latin typeface="+mn-ea"/>
                </a:rPr>
                <a:t>9</a:t>
              </a:r>
              <a:r>
                <a:rPr lang="ja-JP" altLang="en-US" sz="1100" dirty="0">
                  <a:latin typeface="+mn-ea"/>
                </a:rPr>
                <a:t>台設置</a:t>
              </a:r>
              <a:endParaRPr lang="en-US" altLang="ja-JP" sz="1100" dirty="0">
                <a:latin typeface="+mn-ea"/>
              </a:endParaRPr>
            </a:p>
            <a:p>
              <a:pPr lvl="0">
                <a:defRPr/>
              </a:pPr>
              <a:r>
                <a:rPr lang="ja-JP" altLang="en-US" sz="1100" dirty="0">
                  <a:latin typeface="+mn-ea"/>
                </a:rPr>
                <a:t>しています。</a:t>
              </a:r>
              <a:endParaRPr lang="en-US" altLang="ja-JP" sz="1100" dirty="0">
                <a:latin typeface="+mn-ea"/>
              </a:endParaRPr>
            </a:p>
            <a:p>
              <a:pPr lvl="0">
                <a:defRPr/>
              </a:pPr>
              <a:r>
                <a:rPr lang="ja-JP" altLang="en-US" sz="1100" dirty="0">
                  <a:latin typeface="+mn-ea"/>
                </a:rPr>
                <a:t>また、川越支店、入間サービスセンターにも</a:t>
              </a:r>
              <a:r>
                <a:rPr lang="en-US" altLang="ja-JP" sz="1100" dirty="0">
                  <a:latin typeface="+mn-ea"/>
                </a:rPr>
                <a:t>2025</a:t>
              </a:r>
            </a:p>
            <a:p>
              <a:pPr lvl="0">
                <a:defRPr/>
              </a:pPr>
              <a:r>
                <a:rPr lang="ja-JP" altLang="en-US" sz="1100" dirty="0">
                  <a:latin typeface="+mn-ea"/>
                </a:rPr>
                <a:t>年度中に設置予定となっています。</a:t>
              </a:r>
            </a:p>
          </p:txBody>
        </p:sp>
        <p:cxnSp>
          <p:nvCxnSpPr>
            <p:cNvPr id="55" name="直線コネクタ 54"/>
            <p:cNvCxnSpPr/>
            <p:nvPr/>
          </p:nvCxnSpPr>
          <p:spPr>
            <a:xfrm>
              <a:off x="545518" y="5381155"/>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47707" y="1298809"/>
            <a:ext cx="5044094" cy="3149000"/>
            <a:chOff x="6747144" y="1309683"/>
            <a:chExt cx="5044094" cy="3149000"/>
          </a:xfrm>
        </p:grpSpPr>
        <p:grpSp>
          <p:nvGrpSpPr>
            <p:cNvPr id="63" name="グループ化 62"/>
            <p:cNvGrpSpPr/>
            <p:nvPr/>
          </p:nvGrpSpPr>
          <p:grpSpPr>
            <a:xfrm>
              <a:off x="6747144" y="1309683"/>
              <a:ext cx="5044094" cy="1434152"/>
              <a:chOff x="6838823" y="1299313"/>
              <a:chExt cx="5044094" cy="1434152"/>
            </a:xfrm>
          </p:grpSpPr>
          <p:grpSp>
            <p:nvGrpSpPr>
              <p:cNvPr id="82" name="グループ化 81"/>
              <p:cNvGrpSpPr/>
              <p:nvPr/>
            </p:nvGrpSpPr>
            <p:grpSpPr>
              <a:xfrm>
                <a:off x="6842917" y="1299313"/>
                <a:ext cx="5040000" cy="1434152"/>
                <a:chOff x="582773" y="2997278"/>
                <a:chExt cx="5040000" cy="1434152"/>
              </a:xfrm>
            </p:grpSpPr>
            <p:sp>
              <p:nvSpPr>
                <p:cNvPr id="84" name="テキスト ボックス 83"/>
                <p:cNvSpPr txBox="1"/>
                <p:nvPr/>
              </p:nvSpPr>
              <p:spPr>
                <a:xfrm>
                  <a:off x="582774" y="2997278"/>
                  <a:ext cx="3247418" cy="276999"/>
                </a:xfrm>
                <a:prstGeom prst="rect">
                  <a:avLst/>
                </a:prstGeom>
                <a:noFill/>
              </p:spPr>
              <p:txBody>
                <a:bodyPr wrap="square" rtlCol="0">
                  <a:spAutoFit/>
                </a:bodyPr>
                <a:lstStyle/>
                <a:p>
                  <a:pPr lvl="0">
                    <a:defRPr/>
                  </a:pPr>
                  <a:r>
                    <a:rPr lang="ja-JP" altLang="en-US" sz="1200" dirty="0">
                      <a:solidFill>
                        <a:prstClr val="black"/>
                      </a:solidFill>
                      <a:latin typeface="+mn-ea"/>
                    </a:rPr>
                    <a:t>尾瀬保護財団への寄付</a:t>
                  </a:r>
                </a:p>
              </p:txBody>
            </p:sp>
            <p:sp>
              <p:nvSpPr>
                <p:cNvPr id="85" name="テキスト ボックス 84"/>
                <p:cNvSpPr txBox="1"/>
                <p:nvPr/>
              </p:nvSpPr>
              <p:spPr>
                <a:xfrm>
                  <a:off x="582773" y="3323434"/>
                  <a:ext cx="5040000" cy="1107996"/>
                </a:xfrm>
                <a:prstGeom prst="rect">
                  <a:avLst/>
                </a:prstGeom>
                <a:noFill/>
              </p:spPr>
              <p:txBody>
                <a:bodyPr wrap="square" rtlCol="0">
                  <a:spAutoFit/>
                </a:bodyPr>
                <a:lstStyle/>
                <a:p>
                  <a:pPr lvl="0">
                    <a:defRPr/>
                  </a:pPr>
                  <a:r>
                    <a:rPr lang="ja-JP" altLang="en-US" sz="1100" dirty="0">
                      <a:latin typeface="+mn-ea"/>
                    </a:rPr>
                    <a:t>本社所在地である群馬県の雄大な尾瀬の自然を守るため、</a:t>
                  </a:r>
                  <a:r>
                    <a:rPr lang="en-US" altLang="ja-JP" sz="1100" dirty="0">
                      <a:latin typeface="+mn-ea"/>
                    </a:rPr>
                    <a:t>2021</a:t>
                  </a:r>
                  <a:r>
                    <a:rPr lang="ja-JP" altLang="en-US" sz="1100" dirty="0">
                      <a:latin typeface="+mn-ea"/>
                    </a:rPr>
                    <a:t>年より尾瀬保護財団への寄付を行っています。寄付は</a:t>
                  </a:r>
                  <a:r>
                    <a:rPr lang="en-US" altLang="ja-JP" sz="1100" dirty="0">
                      <a:latin typeface="+mn-ea"/>
                    </a:rPr>
                    <a:t>2024</a:t>
                  </a:r>
                  <a:r>
                    <a:rPr lang="ja-JP" altLang="en-US" sz="1100" dirty="0">
                      <a:latin typeface="+mn-ea"/>
                    </a:rPr>
                    <a:t>年度で</a:t>
                  </a:r>
                  <a:r>
                    <a:rPr lang="en-US" altLang="ja-JP" sz="1100" dirty="0">
                      <a:latin typeface="+mn-ea"/>
                    </a:rPr>
                    <a:t>4</a:t>
                  </a:r>
                  <a:r>
                    <a:rPr lang="ja-JP" altLang="en-US" sz="1100" dirty="0">
                      <a:latin typeface="+mn-ea"/>
                    </a:rPr>
                    <a:t>度目となり、尾瀬保護財団より感謝状を贈呈されました。</a:t>
                  </a:r>
                  <a:endParaRPr lang="en-US" altLang="ja-JP" sz="1100" dirty="0">
                    <a:latin typeface="+mn-ea"/>
                  </a:endParaRPr>
                </a:p>
                <a:p>
                  <a:pPr lvl="0">
                    <a:defRPr/>
                  </a:pPr>
                  <a:r>
                    <a:rPr lang="ja-JP" altLang="en-US" sz="1100" dirty="0">
                      <a:latin typeface="+mn-ea"/>
                    </a:rPr>
                    <a:t>また、尾瀬ヶ原の入山口にて行われる啓発活動ボランティアにも参加しています。この活動は尾瀬の自然を守るため、ゴミの持ち帰りや、動植物の採取の禁止などを呼びかけています。</a:t>
                  </a:r>
                </a:p>
              </p:txBody>
            </p:sp>
          </p:grpSp>
          <p:cxnSp>
            <p:nvCxnSpPr>
              <p:cNvPr id="83" name="直線コネクタ 82"/>
              <p:cNvCxnSpPr/>
              <p:nvPr/>
            </p:nvCxnSpPr>
            <p:spPr>
              <a:xfrm>
                <a:off x="6838823" y="1572936"/>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pic>
          <p:nvPicPr>
            <p:cNvPr id="64" name="図 63"/>
            <p:cNvPicPr>
              <a:picLocks noChangeAspect="1"/>
            </p:cNvPicPr>
            <p:nvPr/>
          </p:nvPicPr>
          <p:blipFill rotWithShape="1">
            <a:blip r:embed="rId5">
              <a:extLst>
                <a:ext uri="{28A0092B-C50C-407E-A947-70E740481C1C}">
                  <a14:useLocalDpi xmlns:a14="http://schemas.microsoft.com/office/drawing/2010/main" val="0"/>
                </a:ext>
              </a:extLst>
            </a:blip>
            <a:srcRect l="17934" t="5377" r="6619"/>
            <a:stretch/>
          </p:blipFill>
          <p:spPr>
            <a:xfrm>
              <a:off x="9241659" y="2791182"/>
              <a:ext cx="2362291" cy="1666554"/>
            </a:xfrm>
            <a:prstGeom prst="rect">
              <a:avLst/>
            </a:prstGeom>
          </p:spPr>
        </p:pic>
        <p:pic>
          <p:nvPicPr>
            <p:cNvPr id="65" name="図 64"/>
            <p:cNvPicPr>
              <a:picLocks noChangeAspect="1"/>
            </p:cNvPicPr>
            <p:nvPr/>
          </p:nvPicPr>
          <p:blipFill rotWithShape="1">
            <a:blip r:embed="rId6" cstate="print">
              <a:extLst>
                <a:ext uri="{28A0092B-C50C-407E-A947-70E740481C1C}">
                  <a14:useLocalDpi xmlns:a14="http://schemas.microsoft.com/office/drawing/2010/main" val="0"/>
                </a:ext>
              </a:extLst>
            </a:blip>
            <a:srcRect t="827" b="1554"/>
            <a:stretch/>
          </p:blipFill>
          <p:spPr>
            <a:xfrm>
              <a:off x="6776105" y="2790236"/>
              <a:ext cx="2278859" cy="1668447"/>
            </a:xfrm>
            <a:prstGeom prst="rect">
              <a:avLst/>
            </a:prstGeom>
          </p:spPr>
        </p:pic>
      </p:grpSp>
      <p:sp>
        <p:nvSpPr>
          <p:cNvPr id="86" name="テキスト ボックス 85"/>
          <p:cNvSpPr txBox="1"/>
          <p:nvPr/>
        </p:nvSpPr>
        <p:spPr>
          <a:xfrm>
            <a:off x="480912" y="4442648"/>
            <a:ext cx="2487625" cy="253916"/>
          </a:xfrm>
          <a:prstGeom prst="rect">
            <a:avLst/>
          </a:prstGeom>
          <a:noFill/>
        </p:spPr>
        <p:txBody>
          <a:bodyPr wrap="square" rtlCol="0">
            <a:spAutoFit/>
          </a:bodyPr>
          <a:lstStyle/>
          <a:p>
            <a:pPr lvl="0" algn="ctr">
              <a:defRPr/>
            </a:pPr>
            <a:r>
              <a:rPr lang="ja-JP" altLang="en-US" sz="1050" dirty="0">
                <a:latin typeface="+mn-ea"/>
              </a:rPr>
              <a:t>感謝状</a:t>
            </a:r>
            <a:endParaRPr lang="en-US" altLang="ja-JP" sz="1050" dirty="0">
              <a:latin typeface="+mn-ea"/>
            </a:endParaRPr>
          </a:p>
        </p:txBody>
      </p:sp>
      <p:sp>
        <p:nvSpPr>
          <p:cNvPr id="87" name="テキスト ボックス 86"/>
          <p:cNvSpPr txBox="1"/>
          <p:nvPr/>
        </p:nvSpPr>
        <p:spPr>
          <a:xfrm>
            <a:off x="2979554" y="4441691"/>
            <a:ext cx="2487625" cy="253916"/>
          </a:xfrm>
          <a:prstGeom prst="rect">
            <a:avLst/>
          </a:prstGeom>
          <a:noFill/>
        </p:spPr>
        <p:txBody>
          <a:bodyPr wrap="square" rtlCol="0">
            <a:spAutoFit/>
          </a:bodyPr>
          <a:lstStyle/>
          <a:p>
            <a:pPr lvl="0" algn="ctr">
              <a:defRPr/>
            </a:pPr>
            <a:r>
              <a:rPr lang="ja-JP" altLang="en-US" sz="1050" dirty="0">
                <a:latin typeface="+mn-ea"/>
              </a:rPr>
              <a:t>入山口啓発活動ボランティアの様子</a:t>
            </a:r>
            <a:endParaRPr lang="en-US" altLang="ja-JP" sz="1050" dirty="0">
              <a:latin typeface="+mn-ea"/>
            </a:endParaRPr>
          </a:p>
        </p:txBody>
      </p:sp>
      <p:pic>
        <p:nvPicPr>
          <p:cNvPr id="53" name="図 5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729572" y="661487"/>
            <a:ext cx="468000" cy="468000"/>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854128" y="4624961"/>
            <a:ext cx="2056718" cy="1542539"/>
          </a:xfrm>
          <a:prstGeom prst="rect">
            <a:avLst/>
          </a:prstGeom>
        </p:spPr>
      </p:pic>
      <p:grpSp>
        <p:nvGrpSpPr>
          <p:cNvPr id="91" name="グループ化 90"/>
          <p:cNvGrpSpPr/>
          <p:nvPr/>
        </p:nvGrpSpPr>
        <p:grpSpPr>
          <a:xfrm>
            <a:off x="553735" y="4873213"/>
            <a:ext cx="5044786" cy="1768282"/>
            <a:chOff x="6668805" y="3572999"/>
            <a:chExt cx="5044786" cy="1768282"/>
          </a:xfrm>
        </p:grpSpPr>
        <p:grpSp>
          <p:nvGrpSpPr>
            <p:cNvPr id="92" name="グループ化 91"/>
            <p:cNvGrpSpPr/>
            <p:nvPr/>
          </p:nvGrpSpPr>
          <p:grpSpPr>
            <a:xfrm>
              <a:off x="6673591" y="3572999"/>
              <a:ext cx="5040000" cy="1768282"/>
              <a:chOff x="6711912" y="1648123"/>
              <a:chExt cx="5040000" cy="1768282"/>
            </a:xfrm>
          </p:grpSpPr>
          <p:sp>
            <p:nvSpPr>
              <p:cNvPr id="94" name="テキスト ボックス 93"/>
              <p:cNvSpPr txBox="1"/>
              <p:nvPr/>
            </p:nvSpPr>
            <p:spPr>
              <a:xfrm>
                <a:off x="6715194" y="1648123"/>
                <a:ext cx="3247418" cy="276999"/>
              </a:xfrm>
              <a:prstGeom prst="rect">
                <a:avLst/>
              </a:prstGeom>
              <a:noFill/>
            </p:spPr>
            <p:txBody>
              <a:bodyPr wrap="square" rtlCol="0">
                <a:spAutoFit/>
              </a:bodyPr>
              <a:lstStyle/>
              <a:p>
                <a:pPr lvl="0">
                  <a:defRPr/>
                </a:pPr>
                <a:r>
                  <a:rPr lang="ja-JP" altLang="en-US" sz="1200" dirty="0">
                    <a:latin typeface="+mn-ea"/>
                  </a:rPr>
                  <a:t>スポーツチームへの協賛</a:t>
                </a:r>
              </a:p>
            </p:txBody>
          </p:sp>
          <p:sp>
            <p:nvSpPr>
              <p:cNvPr id="95" name="テキスト ボックス 94"/>
              <p:cNvSpPr txBox="1"/>
              <p:nvPr/>
            </p:nvSpPr>
            <p:spPr>
              <a:xfrm>
                <a:off x="6711912" y="1964907"/>
                <a:ext cx="5040000" cy="769441"/>
              </a:xfrm>
              <a:prstGeom prst="rect">
                <a:avLst/>
              </a:prstGeom>
              <a:noFill/>
            </p:spPr>
            <p:txBody>
              <a:bodyPr wrap="square" rtlCol="0">
                <a:spAutoFit/>
              </a:bodyPr>
              <a:lstStyle/>
              <a:p>
                <a:pPr lvl="0">
                  <a:defRPr/>
                </a:pPr>
                <a:r>
                  <a:rPr lang="ja-JP" altLang="en-US" sz="1100" dirty="0">
                    <a:latin typeface="+mn-ea"/>
                  </a:rPr>
                  <a:t>群馬県内のスポーツチームに協賛し、応援しています。</a:t>
                </a:r>
              </a:p>
              <a:p>
                <a:pPr lvl="0">
                  <a:defRPr/>
                </a:pPr>
                <a:r>
                  <a:rPr lang="ja-JP" altLang="en-US" sz="1100" dirty="0">
                    <a:latin typeface="+mn-ea"/>
                  </a:rPr>
                  <a:t>女子サッカーチームの「バニーズ群馬ＦＣホワイトスター」、プロバスケットボールチームの「群馬クレインサンダーズ」、プロ野球チームの「群馬ダイヤモンドペガサス」を応援しています。</a:t>
                </a:r>
              </a:p>
            </p:txBody>
          </p:sp>
          <p:pic>
            <p:nvPicPr>
              <p:cNvPr id="96" name="図 95"/>
              <p:cNvPicPr>
                <a:picLocks noChangeAspect="1"/>
              </p:cNvPicPr>
              <p:nvPr/>
            </p:nvPicPr>
            <p:blipFill>
              <a:blip r:embed="rId9"/>
              <a:stretch>
                <a:fillRect/>
              </a:stretch>
            </p:blipFill>
            <p:spPr>
              <a:xfrm>
                <a:off x="8654648" y="2724142"/>
                <a:ext cx="735485" cy="653764"/>
              </a:xfrm>
              <a:prstGeom prst="rect">
                <a:avLst/>
              </a:prstGeom>
            </p:spPr>
          </p:pic>
          <p:pic>
            <p:nvPicPr>
              <p:cNvPr id="97" name="図 96"/>
              <p:cNvPicPr>
                <a:picLocks noChangeAspect="1"/>
              </p:cNvPicPr>
              <p:nvPr/>
            </p:nvPicPr>
            <p:blipFill>
              <a:blip r:embed="rId10"/>
              <a:stretch>
                <a:fillRect/>
              </a:stretch>
            </p:blipFill>
            <p:spPr>
              <a:xfrm>
                <a:off x="7720488" y="2697264"/>
                <a:ext cx="719141" cy="719141"/>
              </a:xfrm>
              <a:prstGeom prst="rect">
                <a:avLst/>
              </a:prstGeom>
            </p:spPr>
          </p:pic>
          <p:pic>
            <p:nvPicPr>
              <p:cNvPr id="98" name="図 97"/>
              <p:cNvPicPr>
                <a:picLocks noChangeAspect="1"/>
              </p:cNvPicPr>
              <p:nvPr/>
            </p:nvPicPr>
            <p:blipFill>
              <a:blip r:embed="rId11"/>
              <a:stretch>
                <a:fillRect/>
              </a:stretch>
            </p:blipFill>
            <p:spPr>
              <a:xfrm>
                <a:off x="9604360" y="2726640"/>
                <a:ext cx="842140" cy="653765"/>
              </a:xfrm>
              <a:prstGeom prst="rect">
                <a:avLst/>
              </a:prstGeom>
            </p:spPr>
          </p:pic>
        </p:grpSp>
        <p:cxnSp>
          <p:nvCxnSpPr>
            <p:cNvPr id="93" name="直線コネクタ 92"/>
            <p:cNvCxnSpPr/>
            <p:nvPr/>
          </p:nvCxnSpPr>
          <p:spPr>
            <a:xfrm>
              <a:off x="6668805" y="3861015"/>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99" name="グループ化 98"/>
          <p:cNvGrpSpPr/>
          <p:nvPr/>
        </p:nvGrpSpPr>
        <p:grpSpPr>
          <a:xfrm>
            <a:off x="6681478" y="1290404"/>
            <a:ext cx="5058394" cy="928891"/>
            <a:chOff x="531261" y="5040251"/>
            <a:chExt cx="5058394" cy="928891"/>
          </a:xfrm>
        </p:grpSpPr>
        <p:sp>
          <p:nvSpPr>
            <p:cNvPr id="100" name="テキスト ボックス 99"/>
            <p:cNvSpPr txBox="1"/>
            <p:nvPr/>
          </p:nvSpPr>
          <p:spPr>
            <a:xfrm>
              <a:off x="548558" y="5040251"/>
              <a:ext cx="3247418" cy="276999"/>
            </a:xfrm>
            <a:prstGeom prst="rect">
              <a:avLst/>
            </a:prstGeom>
            <a:noFill/>
          </p:spPr>
          <p:txBody>
            <a:bodyPr wrap="square" rtlCol="0">
              <a:spAutoFit/>
            </a:bodyPr>
            <a:lstStyle/>
            <a:p>
              <a:pPr lvl="0">
                <a:defRPr/>
              </a:pPr>
              <a:r>
                <a:rPr lang="ja-JP" altLang="en-US" sz="1200" dirty="0">
                  <a:latin typeface="+mn-ea"/>
                </a:rPr>
                <a:t>献血活動</a:t>
              </a:r>
            </a:p>
          </p:txBody>
        </p:sp>
        <p:sp>
          <p:nvSpPr>
            <p:cNvPr id="101" name="テキスト ボックス 100"/>
            <p:cNvSpPr txBox="1"/>
            <p:nvPr/>
          </p:nvSpPr>
          <p:spPr>
            <a:xfrm>
              <a:off x="549655" y="5368978"/>
              <a:ext cx="5040000" cy="600164"/>
            </a:xfrm>
            <a:prstGeom prst="rect">
              <a:avLst/>
            </a:prstGeom>
            <a:noFill/>
          </p:spPr>
          <p:txBody>
            <a:bodyPr wrap="square" rtlCol="0">
              <a:spAutoFit/>
            </a:bodyPr>
            <a:lstStyle/>
            <a:p>
              <a:pPr lvl="0">
                <a:defRPr/>
              </a:pPr>
              <a:r>
                <a:rPr lang="ja-JP" altLang="en-US" sz="1100" dirty="0">
                  <a:latin typeface="+mn-ea"/>
                </a:rPr>
                <a:t>日本赤十字社様の献血車に各拠点にお越しいただき、定期的に献血活動を行っています。</a:t>
              </a:r>
              <a:r>
                <a:rPr lang="en-US" altLang="ja-JP" sz="1100" dirty="0">
                  <a:latin typeface="+mn-ea"/>
                </a:rPr>
                <a:t>2024</a:t>
              </a:r>
              <a:r>
                <a:rPr lang="ja-JP" altLang="en-US" sz="1100" dirty="0">
                  <a:latin typeface="+mn-ea"/>
                </a:rPr>
                <a:t>年度は本社・高崎支店、浦和支店、川口支店、行田支店、深谷花園支店にて実施し、多くの従業員が献血に協力しました。</a:t>
              </a:r>
            </a:p>
          </p:txBody>
        </p:sp>
        <p:cxnSp>
          <p:nvCxnSpPr>
            <p:cNvPr id="102" name="直線コネクタ 101"/>
            <p:cNvCxnSpPr/>
            <p:nvPr/>
          </p:nvCxnSpPr>
          <p:spPr>
            <a:xfrm>
              <a:off x="531261" y="5323106"/>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aphicFrame>
        <p:nvGraphicFramePr>
          <p:cNvPr id="103" name="表 102"/>
          <p:cNvGraphicFramePr>
            <a:graphicFrameLocks noGrp="1"/>
          </p:cNvGraphicFramePr>
          <p:nvPr>
            <p:extLst>
              <p:ext uri="{D42A27DB-BD31-4B8C-83A1-F6EECF244321}">
                <p14:modId xmlns:p14="http://schemas.microsoft.com/office/powerpoint/2010/main" val="1393396876"/>
              </p:ext>
            </p:extLst>
          </p:nvPr>
        </p:nvGraphicFramePr>
        <p:xfrm>
          <a:off x="6826808" y="2506440"/>
          <a:ext cx="4860000" cy="1235944"/>
        </p:xfrm>
        <a:graphic>
          <a:graphicData uri="http://schemas.openxmlformats.org/drawingml/2006/table">
            <a:tbl>
              <a:tblPr firstRow="1" bandRow="1">
                <a:tableStyleId>{F5AB1C69-6EDB-4FF4-983F-18BD219EF322}</a:tableStyleId>
              </a:tblPr>
              <a:tblGrid>
                <a:gridCol w="2430000">
                  <a:extLst>
                    <a:ext uri="{9D8B030D-6E8A-4147-A177-3AD203B41FA5}">
                      <a16:colId xmlns:a16="http://schemas.microsoft.com/office/drawing/2014/main" val="3514055427"/>
                    </a:ext>
                  </a:extLst>
                </a:gridCol>
                <a:gridCol w="2430000">
                  <a:extLst>
                    <a:ext uri="{9D8B030D-6E8A-4147-A177-3AD203B41FA5}">
                      <a16:colId xmlns:a16="http://schemas.microsoft.com/office/drawing/2014/main" val="2769083391"/>
                    </a:ext>
                  </a:extLst>
                </a:gridCol>
              </a:tblGrid>
              <a:tr h="306304">
                <a:tc>
                  <a:txBody>
                    <a:bodyPr/>
                    <a:lstStyle/>
                    <a:p>
                      <a:r>
                        <a:rPr kumimoji="1" lang="en-US" altLang="ja-JP" sz="1100" dirty="0">
                          <a:solidFill>
                            <a:schemeClr val="bg1"/>
                          </a:solidFill>
                        </a:rPr>
                        <a:t>2023</a:t>
                      </a:r>
                      <a:r>
                        <a:rPr kumimoji="1" lang="ja-JP" altLang="en-US" sz="1100" dirty="0">
                          <a:solidFill>
                            <a:schemeClr val="bg1"/>
                          </a:solidFill>
                        </a:rPr>
                        <a:t>年度</a:t>
                      </a:r>
                    </a:p>
                  </a:txBody>
                  <a:tcPr anchor="ctr"/>
                </a:tc>
                <a:tc>
                  <a:txBody>
                    <a:bodyPr/>
                    <a:lstStyle/>
                    <a:p>
                      <a:r>
                        <a:rPr kumimoji="1" lang="en-US" altLang="ja-JP" sz="1100" dirty="0">
                          <a:solidFill>
                            <a:schemeClr val="bg1"/>
                          </a:solidFill>
                        </a:rPr>
                        <a:t>2024</a:t>
                      </a:r>
                      <a:r>
                        <a:rPr kumimoji="1" lang="ja-JP" altLang="en-US" sz="1100" dirty="0">
                          <a:solidFill>
                            <a:schemeClr val="bg1"/>
                          </a:solidFill>
                        </a:rPr>
                        <a:t>年度</a:t>
                      </a:r>
                    </a:p>
                  </a:txBody>
                  <a:tcPr anchor="ctr"/>
                </a:tc>
                <a:extLst>
                  <a:ext uri="{0D108BD9-81ED-4DB2-BD59-A6C34878D82A}">
                    <a16:rowId xmlns:a16="http://schemas.microsoft.com/office/drawing/2014/main" val="4269731467"/>
                  </a:ext>
                </a:extLst>
              </a:tr>
              <a:tr h="451061">
                <a:tc>
                  <a:txBody>
                    <a:bodyPr/>
                    <a:lstStyle/>
                    <a:p>
                      <a:r>
                        <a:rPr kumimoji="1" lang="ja-JP" altLang="en-US" sz="1100" dirty="0">
                          <a:solidFill>
                            <a:schemeClr val="tx1"/>
                          </a:solidFill>
                        </a:rPr>
                        <a:t>本社・高崎支店</a:t>
                      </a:r>
                      <a:endParaRPr kumimoji="1" lang="en-US" altLang="ja-JP" sz="1100" dirty="0">
                        <a:solidFill>
                          <a:schemeClr val="tx1"/>
                        </a:solidFill>
                      </a:endParaRPr>
                    </a:p>
                    <a:p>
                      <a:r>
                        <a:rPr kumimoji="1" lang="ja-JP" altLang="en-US" sz="1100" dirty="0">
                          <a:solidFill>
                            <a:schemeClr val="tx1"/>
                          </a:solidFill>
                        </a:rPr>
                        <a:t>浦和支店</a:t>
                      </a:r>
                      <a:endParaRPr kumimoji="1" lang="en-US" altLang="ja-JP" sz="1100" dirty="0">
                        <a:solidFill>
                          <a:schemeClr val="tx1"/>
                        </a:solidFill>
                      </a:endParaRPr>
                    </a:p>
                    <a:p>
                      <a:r>
                        <a:rPr kumimoji="1" lang="ja-JP" altLang="en-US" sz="1100" dirty="0">
                          <a:solidFill>
                            <a:schemeClr val="tx1"/>
                          </a:solidFill>
                        </a:rPr>
                        <a:t>川口支店</a:t>
                      </a:r>
                      <a:endParaRPr kumimoji="1" lang="en-US" altLang="ja-JP" sz="1100" dirty="0">
                        <a:solidFill>
                          <a:schemeClr val="tx1"/>
                        </a:solidFill>
                      </a:endParaRPr>
                    </a:p>
                    <a:p>
                      <a:r>
                        <a:rPr kumimoji="1" lang="ja-JP" altLang="en-US" sz="1100" dirty="0">
                          <a:solidFill>
                            <a:schemeClr val="tx1"/>
                          </a:solidFill>
                        </a:rPr>
                        <a:t>行田支店</a:t>
                      </a:r>
                      <a:endParaRPr kumimoji="1" lang="en-US" altLang="ja-JP" sz="1100" dirty="0">
                        <a:solidFill>
                          <a:schemeClr val="tx1"/>
                        </a:solidFill>
                      </a:endParaRPr>
                    </a:p>
                    <a:p>
                      <a:r>
                        <a:rPr kumimoji="1" lang="ja-JP" altLang="en-US" sz="1100" dirty="0">
                          <a:solidFill>
                            <a:schemeClr val="tx1"/>
                          </a:solidFill>
                        </a:rPr>
                        <a:t>深谷花園支店</a:t>
                      </a:r>
                    </a:p>
                  </a:txBody>
                  <a:tcPr anchor="ctr"/>
                </a:tc>
                <a:tc>
                  <a:txBody>
                    <a:bodyPr/>
                    <a:lstStyle/>
                    <a:p>
                      <a:r>
                        <a:rPr lang="ja-JP" altLang="en-US" sz="1100" dirty="0">
                          <a:solidFill>
                            <a:schemeClr val="tx1"/>
                          </a:solidFill>
                          <a:latin typeface="+mn-ea"/>
                        </a:rPr>
                        <a:t>本社・高崎支店</a:t>
                      </a:r>
                      <a:endParaRPr lang="en-US" altLang="ja-JP" sz="1100" dirty="0">
                        <a:solidFill>
                          <a:schemeClr val="tx1"/>
                        </a:solidFill>
                        <a:latin typeface="+mn-ea"/>
                      </a:endParaRPr>
                    </a:p>
                    <a:p>
                      <a:r>
                        <a:rPr lang="ja-JP" altLang="en-US" sz="1100" dirty="0">
                          <a:solidFill>
                            <a:schemeClr val="tx1"/>
                          </a:solidFill>
                          <a:latin typeface="+mn-ea"/>
                        </a:rPr>
                        <a:t>浦和支店</a:t>
                      </a:r>
                      <a:endParaRPr lang="en-US" altLang="ja-JP" sz="1100" dirty="0">
                        <a:solidFill>
                          <a:schemeClr val="tx1"/>
                        </a:solidFill>
                        <a:latin typeface="+mn-ea"/>
                      </a:endParaRPr>
                    </a:p>
                    <a:p>
                      <a:r>
                        <a:rPr lang="ja-JP" altLang="en-US" sz="1100" dirty="0">
                          <a:solidFill>
                            <a:schemeClr val="tx1"/>
                          </a:solidFill>
                          <a:latin typeface="+mn-ea"/>
                        </a:rPr>
                        <a:t>川口支店</a:t>
                      </a:r>
                      <a:endParaRPr lang="en-US" altLang="ja-JP" sz="1100" dirty="0">
                        <a:solidFill>
                          <a:schemeClr val="tx1"/>
                        </a:solidFill>
                        <a:latin typeface="+mn-ea"/>
                      </a:endParaRPr>
                    </a:p>
                    <a:p>
                      <a:r>
                        <a:rPr lang="ja-JP" altLang="en-US" sz="1100" dirty="0">
                          <a:solidFill>
                            <a:schemeClr val="tx1"/>
                          </a:solidFill>
                          <a:latin typeface="+mn-ea"/>
                        </a:rPr>
                        <a:t>行田支店</a:t>
                      </a:r>
                      <a:endParaRPr lang="en-US" altLang="ja-JP" sz="1100" dirty="0">
                        <a:solidFill>
                          <a:schemeClr val="tx1"/>
                        </a:solidFill>
                        <a:latin typeface="+mn-ea"/>
                      </a:endParaRPr>
                    </a:p>
                    <a:p>
                      <a:r>
                        <a:rPr lang="ja-JP" altLang="en-US" sz="1100" dirty="0">
                          <a:solidFill>
                            <a:schemeClr val="tx1"/>
                          </a:solidFill>
                          <a:latin typeface="+mn-ea"/>
                        </a:rPr>
                        <a:t>深谷花園支店</a:t>
                      </a:r>
                      <a:endParaRPr kumimoji="1" lang="ja-JP" altLang="en-US" sz="1100" dirty="0">
                        <a:solidFill>
                          <a:schemeClr val="tx1"/>
                        </a:solidFill>
                      </a:endParaRPr>
                    </a:p>
                  </a:txBody>
                  <a:tcPr anchor="ctr"/>
                </a:tc>
                <a:extLst>
                  <a:ext uri="{0D108BD9-81ED-4DB2-BD59-A6C34878D82A}">
                    <a16:rowId xmlns:a16="http://schemas.microsoft.com/office/drawing/2014/main" val="2303096289"/>
                  </a:ext>
                </a:extLst>
              </a:tr>
            </a:tbl>
          </a:graphicData>
        </a:graphic>
      </p:graphicFrame>
      <p:sp>
        <p:nvSpPr>
          <p:cNvPr id="104" name="テキスト ボックス 103"/>
          <p:cNvSpPr txBox="1"/>
          <p:nvPr/>
        </p:nvSpPr>
        <p:spPr>
          <a:xfrm>
            <a:off x="8013602" y="2263760"/>
            <a:ext cx="2483348" cy="261610"/>
          </a:xfrm>
          <a:prstGeom prst="rect">
            <a:avLst/>
          </a:prstGeom>
          <a:noFill/>
        </p:spPr>
        <p:txBody>
          <a:bodyPr wrap="square" rtlCol="0">
            <a:spAutoFit/>
          </a:bodyPr>
          <a:lstStyle/>
          <a:p>
            <a:pPr algn="ctr"/>
            <a:r>
              <a:rPr kumimoji="1" lang="ja-JP" altLang="en-US" sz="1050" dirty="0">
                <a:latin typeface="+mn-ea"/>
              </a:rPr>
              <a:t>献血実施拠点</a:t>
            </a:r>
          </a:p>
        </p:txBody>
      </p:sp>
      <p:sp>
        <p:nvSpPr>
          <p:cNvPr id="105" name="テキスト ボックス 104"/>
          <p:cNvSpPr txBox="1"/>
          <p:nvPr/>
        </p:nvSpPr>
        <p:spPr>
          <a:xfrm>
            <a:off x="9630242" y="6422200"/>
            <a:ext cx="2487625" cy="253916"/>
          </a:xfrm>
          <a:prstGeom prst="rect">
            <a:avLst/>
          </a:prstGeom>
          <a:noFill/>
        </p:spPr>
        <p:txBody>
          <a:bodyPr wrap="square" rtlCol="0">
            <a:spAutoFit/>
          </a:bodyPr>
          <a:lstStyle/>
          <a:p>
            <a:pPr lvl="0" algn="ctr">
              <a:defRPr/>
            </a:pPr>
            <a:r>
              <a:rPr lang="ja-JP" altLang="en-US" sz="1050" dirty="0">
                <a:latin typeface="+mn-ea"/>
              </a:rPr>
              <a:t>浦和支店　犯罪被害者支援自動販売機</a:t>
            </a:r>
            <a:endParaRPr lang="en-US" altLang="ja-JP" sz="1050" dirty="0">
              <a:latin typeface="+mn-ea"/>
            </a:endParaRPr>
          </a:p>
        </p:txBody>
      </p:sp>
    </p:spTree>
    <p:extLst>
      <p:ext uri="{BB962C8B-B14F-4D97-AF65-F5344CB8AC3E}">
        <p14:creationId xmlns:p14="http://schemas.microsoft.com/office/powerpoint/2010/main" val="38235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9"/>
          <p:cNvSpPr>
            <a:spLocks noGrp="1"/>
          </p:cNvSpPr>
          <p:nvPr>
            <p:ph type="sldNum" sz="quarter" idx="12"/>
          </p:nvPr>
        </p:nvSpPr>
        <p:spPr>
          <a:xfrm>
            <a:off x="4724653" y="6492875"/>
            <a:ext cx="2743200" cy="365125"/>
          </a:xfrm>
        </p:spPr>
        <p:txBody>
          <a:bodyPr/>
          <a:lstStyle/>
          <a:p>
            <a:pPr algn="ctr"/>
            <a:fld id="{F1C30FF7-1C7F-4E69-9361-8D791A3284F1}" type="slidenum">
              <a:rPr kumimoji="1" lang="ja-JP" altLang="en-US" smtClean="0"/>
              <a:pPr algn="ctr"/>
              <a:t>9</a:t>
            </a:fld>
            <a:endParaRPr kumimoji="1" lang="ja-JP" altLang="en-US" dirty="0"/>
          </a:p>
        </p:txBody>
      </p:sp>
      <p:sp>
        <p:nvSpPr>
          <p:cNvPr id="59" name="テキスト ボックス 58"/>
          <p:cNvSpPr txBox="1"/>
          <p:nvPr/>
        </p:nvSpPr>
        <p:spPr>
          <a:xfrm>
            <a:off x="424918" y="798729"/>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社会貢献活動</a:t>
            </a:r>
          </a:p>
        </p:txBody>
      </p:sp>
      <p:pic>
        <p:nvPicPr>
          <p:cNvPr id="61" name="図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7682" y="664739"/>
            <a:ext cx="468000" cy="468000"/>
          </a:xfrm>
          <a:prstGeom prst="rect">
            <a:avLst/>
          </a:prstGeom>
        </p:spPr>
      </p:pic>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240" y="662616"/>
            <a:ext cx="468000" cy="468000"/>
          </a:xfrm>
          <a:prstGeom prst="rect">
            <a:avLst/>
          </a:prstGeom>
        </p:spPr>
      </p:pic>
      <p:pic>
        <p:nvPicPr>
          <p:cNvPr id="68" name="図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1757" y="662616"/>
            <a:ext cx="468000" cy="468000"/>
          </a:xfrm>
          <a:prstGeom prst="rect">
            <a:avLst/>
          </a:prstGeom>
        </p:spPr>
      </p:pic>
      <p:grpSp>
        <p:nvGrpSpPr>
          <p:cNvPr id="66" name="グループ化 65"/>
          <p:cNvGrpSpPr/>
          <p:nvPr/>
        </p:nvGrpSpPr>
        <p:grpSpPr>
          <a:xfrm>
            <a:off x="0" y="-2897"/>
            <a:ext cx="12192000" cy="366590"/>
            <a:chOff x="0" y="-2897"/>
            <a:chExt cx="12192000" cy="366590"/>
          </a:xfrm>
        </p:grpSpPr>
        <p:sp>
          <p:nvSpPr>
            <p:cNvPr id="70" name="正方形/長方形 69"/>
            <p:cNvSpPr/>
            <p:nvPr/>
          </p:nvSpPr>
          <p:spPr>
            <a:xfrm>
              <a:off x="0" y="0"/>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1" name="正方形/長方形 70"/>
            <p:cNvSpPr/>
            <p:nvPr/>
          </p:nvSpPr>
          <p:spPr>
            <a:xfrm>
              <a:off x="6171072" y="2452"/>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2" name="正方形/長方形 71"/>
            <p:cNvSpPr/>
            <p:nvPr/>
          </p:nvSpPr>
          <p:spPr>
            <a:xfrm>
              <a:off x="8224279" y="3693"/>
              <a:ext cx="1908000" cy="360000"/>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3" name="正方形/長方形 72"/>
            <p:cNvSpPr/>
            <p:nvPr/>
          </p:nvSpPr>
          <p:spPr>
            <a:xfrm>
              <a:off x="10284000"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4" name="正方形/長方形 73"/>
            <p:cNvSpPr/>
            <p:nvPr/>
          </p:nvSpPr>
          <p:spPr>
            <a:xfrm>
              <a:off x="4107232" y="3693"/>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5" name="正方形/長方形 74"/>
            <p:cNvSpPr/>
            <p:nvPr/>
          </p:nvSpPr>
          <p:spPr>
            <a:xfrm>
              <a:off x="2056644" y="-2897"/>
              <a:ext cx="1908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76" name="テキスト ボックス 75"/>
            <p:cNvSpPr txBox="1"/>
            <p:nvPr/>
          </p:nvSpPr>
          <p:spPr>
            <a:xfrm>
              <a:off x="243620" y="52888"/>
              <a:ext cx="1389221" cy="261610"/>
            </a:xfrm>
            <a:prstGeom prst="rect">
              <a:avLst/>
            </a:prstGeom>
            <a:noFill/>
          </p:spPr>
          <p:txBody>
            <a:bodyPr wrap="square" rtlCol="0">
              <a:spAutoFit/>
            </a:bodyPr>
            <a:lstStyle/>
            <a:p>
              <a:pPr lvl="0" algn="ctr">
                <a:defRPr/>
              </a:pPr>
              <a:r>
                <a:rPr lang="ja-JP" altLang="en-US" sz="1100" b="1" dirty="0">
                  <a:solidFill>
                    <a:schemeClr val="bg1"/>
                  </a:solidFill>
                  <a:latin typeface="+mn-ea"/>
                </a:rPr>
                <a:t>目次</a:t>
              </a:r>
            </a:p>
          </p:txBody>
        </p:sp>
        <p:sp>
          <p:nvSpPr>
            <p:cNvPr id="77" name="テキスト ボックス 76"/>
            <p:cNvSpPr txBox="1"/>
            <p:nvPr/>
          </p:nvSpPr>
          <p:spPr>
            <a:xfrm>
              <a:off x="2253634" y="57157"/>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トップメッセージ</a:t>
              </a:r>
            </a:p>
          </p:txBody>
        </p:sp>
        <p:sp>
          <p:nvSpPr>
            <p:cNvPr id="78" name="テキスト ボックス 77"/>
            <p:cNvSpPr txBox="1"/>
            <p:nvPr/>
          </p:nvSpPr>
          <p:spPr>
            <a:xfrm>
              <a:off x="4305926" y="5804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会社概要</a:t>
              </a:r>
            </a:p>
          </p:txBody>
        </p:sp>
        <p:sp>
          <p:nvSpPr>
            <p:cNvPr id="79" name="テキスト ボックス 78"/>
            <p:cNvSpPr txBox="1"/>
            <p:nvPr/>
          </p:nvSpPr>
          <p:spPr>
            <a:xfrm>
              <a:off x="6382056" y="55535"/>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環境</a:t>
              </a:r>
            </a:p>
          </p:txBody>
        </p:sp>
        <p:sp>
          <p:nvSpPr>
            <p:cNvPr id="80" name="テキスト ボックス 79"/>
            <p:cNvSpPr txBox="1"/>
            <p:nvPr/>
          </p:nvSpPr>
          <p:spPr>
            <a:xfrm>
              <a:off x="8431684" y="56931"/>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社会</a:t>
              </a:r>
            </a:p>
          </p:txBody>
        </p:sp>
        <p:sp>
          <p:nvSpPr>
            <p:cNvPr id="81" name="テキスト ボックス 80"/>
            <p:cNvSpPr txBox="1"/>
            <p:nvPr/>
          </p:nvSpPr>
          <p:spPr>
            <a:xfrm>
              <a:off x="10496628" y="52888"/>
              <a:ext cx="1485075" cy="261610"/>
            </a:xfrm>
            <a:prstGeom prst="rect">
              <a:avLst/>
            </a:prstGeom>
            <a:noFill/>
          </p:spPr>
          <p:txBody>
            <a:bodyPr wrap="square" rtlCol="0">
              <a:spAutoFit/>
            </a:bodyPr>
            <a:lstStyle/>
            <a:p>
              <a:pPr lvl="0" algn="ctr">
                <a:defRPr/>
              </a:pPr>
              <a:r>
                <a:rPr lang="ja-JP" altLang="en-US" sz="1100" b="1" dirty="0">
                  <a:solidFill>
                    <a:schemeClr val="bg1"/>
                  </a:solidFill>
                  <a:latin typeface="+mn-ea"/>
                </a:rPr>
                <a:t>ガバナンス</a:t>
              </a:r>
            </a:p>
          </p:txBody>
        </p:sp>
      </p:grpSp>
      <p:grpSp>
        <p:nvGrpSpPr>
          <p:cNvPr id="57" name="グループ化 56"/>
          <p:cNvGrpSpPr/>
          <p:nvPr/>
        </p:nvGrpSpPr>
        <p:grpSpPr>
          <a:xfrm>
            <a:off x="546105" y="1303267"/>
            <a:ext cx="5040000" cy="1097218"/>
            <a:chOff x="611831" y="1310983"/>
            <a:chExt cx="5040000" cy="1097218"/>
          </a:xfrm>
        </p:grpSpPr>
        <p:sp>
          <p:nvSpPr>
            <p:cNvPr id="58" name="テキスト ボックス 57"/>
            <p:cNvSpPr txBox="1"/>
            <p:nvPr/>
          </p:nvSpPr>
          <p:spPr>
            <a:xfrm>
              <a:off x="611831" y="1638760"/>
              <a:ext cx="5040000" cy="769441"/>
            </a:xfrm>
            <a:prstGeom prst="rect">
              <a:avLst/>
            </a:prstGeom>
            <a:noFill/>
          </p:spPr>
          <p:txBody>
            <a:bodyPr wrap="square" rtlCol="0">
              <a:spAutoFit/>
            </a:bodyPr>
            <a:lstStyle/>
            <a:p>
              <a:pPr lvl="0">
                <a:defRPr/>
              </a:pPr>
              <a:r>
                <a:rPr lang="ja-JP" altLang="en-US" sz="1100" dirty="0">
                  <a:latin typeface="+mn-ea"/>
                </a:rPr>
                <a:t>当社の所沢・三芳支店では、地域貢献活動の一環として、週に一度近隣道路の清掃・ゴミ拾いを行っています。この活動は埼玉県の「地域清掃気軽に登録」制度に登録されており、清掃を通して地域環境の美化と交通安全に貢献できるよう、日々活動しています。</a:t>
              </a:r>
              <a:endParaRPr lang="en-US" altLang="ja-JP" sz="1100" dirty="0">
                <a:latin typeface="+mn-ea"/>
              </a:endParaRPr>
            </a:p>
          </p:txBody>
        </p:sp>
        <p:sp>
          <p:nvSpPr>
            <p:cNvPr id="60" name="正方形/長方形 59"/>
            <p:cNvSpPr/>
            <p:nvPr/>
          </p:nvSpPr>
          <p:spPr>
            <a:xfrm>
              <a:off x="613573" y="1310983"/>
              <a:ext cx="1107996" cy="276999"/>
            </a:xfrm>
            <a:prstGeom prst="rect">
              <a:avLst/>
            </a:prstGeom>
          </p:spPr>
          <p:txBody>
            <a:bodyPr wrap="none">
              <a:spAutoFit/>
            </a:bodyPr>
            <a:lstStyle/>
            <a:p>
              <a:pPr lvl="0">
                <a:defRPr/>
              </a:pPr>
              <a:r>
                <a:rPr lang="ja-JP" altLang="en-US" sz="1200" dirty="0">
                  <a:latin typeface="+mn-ea"/>
                </a:rPr>
                <a:t>地域清掃活動</a:t>
              </a:r>
            </a:p>
          </p:txBody>
        </p:sp>
        <p:cxnSp>
          <p:nvCxnSpPr>
            <p:cNvPr id="69" name="直線コネクタ 68"/>
            <p:cNvCxnSpPr/>
            <p:nvPr/>
          </p:nvCxnSpPr>
          <p:spPr>
            <a:xfrm>
              <a:off x="613573" y="1587329"/>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14251" t="1579" r="1481" b="22638"/>
          <a:stretch/>
        </p:blipFill>
        <p:spPr>
          <a:xfrm>
            <a:off x="1747180" y="2445801"/>
            <a:ext cx="2497982" cy="1684846"/>
          </a:xfrm>
          <a:prstGeom prst="rect">
            <a:avLst/>
          </a:prstGeom>
        </p:spPr>
      </p:pic>
      <p:grpSp>
        <p:nvGrpSpPr>
          <p:cNvPr id="41" name="グループ化 40"/>
          <p:cNvGrpSpPr/>
          <p:nvPr/>
        </p:nvGrpSpPr>
        <p:grpSpPr>
          <a:xfrm>
            <a:off x="551990" y="4581746"/>
            <a:ext cx="5043925" cy="1938142"/>
            <a:chOff x="6661931" y="1345198"/>
            <a:chExt cx="5043925" cy="1938142"/>
          </a:xfrm>
        </p:grpSpPr>
        <p:sp>
          <p:nvSpPr>
            <p:cNvPr id="42" name="テキスト ボックス 41"/>
            <p:cNvSpPr txBox="1"/>
            <p:nvPr/>
          </p:nvSpPr>
          <p:spPr>
            <a:xfrm>
              <a:off x="6661931" y="1345198"/>
              <a:ext cx="3247418" cy="276999"/>
            </a:xfrm>
            <a:prstGeom prst="rect">
              <a:avLst/>
            </a:prstGeom>
            <a:noFill/>
          </p:spPr>
          <p:txBody>
            <a:bodyPr wrap="square" rtlCol="0">
              <a:spAutoFit/>
            </a:bodyPr>
            <a:lstStyle/>
            <a:p>
              <a:pPr lvl="0">
                <a:defRPr/>
              </a:pPr>
              <a:r>
                <a:rPr lang="ja-JP" altLang="en-US" sz="1200" dirty="0">
                  <a:latin typeface="+mn-ea"/>
                </a:rPr>
                <a:t>地元イベントへの協賛</a:t>
              </a:r>
            </a:p>
          </p:txBody>
        </p:sp>
        <p:sp>
          <p:nvSpPr>
            <p:cNvPr id="43" name="テキスト ボックス 42"/>
            <p:cNvSpPr txBox="1"/>
            <p:nvPr/>
          </p:nvSpPr>
          <p:spPr>
            <a:xfrm>
              <a:off x="6665856" y="1667513"/>
              <a:ext cx="5040000" cy="1615827"/>
            </a:xfrm>
            <a:prstGeom prst="rect">
              <a:avLst/>
            </a:prstGeom>
            <a:noFill/>
          </p:spPr>
          <p:txBody>
            <a:bodyPr wrap="square" rtlCol="0">
              <a:spAutoFit/>
            </a:bodyPr>
            <a:lstStyle/>
            <a:p>
              <a:pPr lvl="0">
                <a:defRPr/>
              </a:pPr>
              <a:r>
                <a:rPr lang="ja-JP" altLang="en-US" sz="1100" dirty="0">
                  <a:latin typeface="+mn-ea"/>
                </a:rPr>
                <a:t>本社所在地である高崎市の「高崎まつり」における花火打ち上げや、高崎支店の販売エリアである佐波郡玉村町の「たまむら花火大会」、渋川支店の販売エリアである利根郡昭和村の「昭和村に花火を上げる会」に協賛しています。</a:t>
              </a:r>
              <a:endParaRPr lang="en-US" altLang="ja-JP" sz="1100" dirty="0">
                <a:latin typeface="+mn-ea"/>
              </a:endParaRPr>
            </a:p>
            <a:p>
              <a:pPr lvl="0">
                <a:defRPr/>
              </a:pPr>
              <a:r>
                <a:rPr lang="ja-JP" altLang="en-US" sz="1100" dirty="0">
                  <a:latin typeface="+mn-ea"/>
                </a:rPr>
                <a:t>また、高崎市内で開催された「第</a:t>
              </a:r>
              <a:r>
                <a:rPr lang="en-US" altLang="ja-JP" sz="1100" dirty="0">
                  <a:latin typeface="+mn-ea"/>
                </a:rPr>
                <a:t>13</a:t>
              </a:r>
              <a:r>
                <a:rPr lang="ja-JP" altLang="en-US" sz="1100" dirty="0">
                  <a:latin typeface="+mn-ea"/>
                </a:rPr>
                <a:t>回榛名山ヒルクライム</a:t>
              </a:r>
              <a:r>
                <a:rPr lang="en-US" altLang="ja-JP" sz="1100" dirty="0">
                  <a:latin typeface="+mn-ea"/>
                </a:rPr>
                <a:t>in</a:t>
              </a:r>
              <a:r>
                <a:rPr lang="ja-JP" altLang="en-US" sz="1100" dirty="0">
                  <a:latin typeface="+mn-ea"/>
                </a:rPr>
                <a:t>高崎」や、高崎市倉賀野町で開催された「倉賀野まつり～みんなの芸能祭～」、深谷花園支店の販売エリアである深谷市で開催された「ネギロックフェス</a:t>
              </a:r>
              <a:r>
                <a:rPr lang="en-US" altLang="ja-JP" sz="1100" dirty="0">
                  <a:latin typeface="+mn-ea"/>
                </a:rPr>
                <a:t>2024</a:t>
              </a:r>
              <a:r>
                <a:rPr lang="ja-JP" altLang="en-US" sz="1100" dirty="0">
                  <a:latin typeface="+mn-ea"/>
                </a:rPr>
                <a:t>」など、本社・各拠点の地元で開催されている各種イベントへ協賛し、日頃お世話になっている地域との繋がりを大切にしています。</a:t>
              </a:r>
            </a:p>
          </p:txBody>
        </p:sp>
        <p:cxnSp>
          <p:nvCxnSpPr>
            <p:cNvPr id="44" name="直線コネクタ 43"/>
            <p:cNvCxnSpPr/>
            <p:nvPr/>
          </p:nvCxnSpPr>
          <p:spPr>
            <a:xfrm>
              <a:off x="6665519" y="1617036"/>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1744836" y="4146579"/>
            <a:ext cx="2487625" cy="253916"/>
          </a:xfrm>
          <a:prstGeom prst="rect">
            <a:avLst/>
          </a:prstGeom>
          <a:noFill/>
        </p:spPr>
        <p:txBody>
          <a:bodyPr wrap="square" rtlCol="0">
            <a:spAutoFit/>
          </a:bodyPr>
          <a:lstStyle/>
          <a:p>
            <a:pPr lvl="0" algn="ctr">
              <a:defRPr/>
            </a:pPr>
            <a:r>
              <a:rPr lang="ja-JP" altLang="en-US" sz="1050" dirty="0">
                <a:latin typeface="+mn-ea"/>
              </a:rPr>
              <a:t>所沢・三芳支店　清掃活動の様子</a:t>
            </a:r>
            <a:endParaRPr lang="en-US" altLang="ja-JP" sz="1050" dirty="0">
              <a:latin typeface="+mn-ea"/>
            </a:endParaRPr>
          </a:p>
        </p:txBody>
      </p:sp>
      <p:sp>
        <p:nvSpPr>
          <p:cNvPr id="54" name="テキスト ボックス 53"/>
          <p:cNvSpPr txBox="1"/>
          <p:nvPr/>
        </p:nvSpPr>
        <p:spPr>
          <a:xfrm>
            <a:off x="6483827" y="786446"/>
            <a:ext cx="2369321" cy="338554"/>
          </a:xfrm>
          <a:prstGeom prst="rect">
            <a:avLst/>
          </a:prstGeom>
          <a:noFill/>
        </p:spPr>
        <p:txBody>
          <a:bodyPr wrap="square" rtlCol="0">
            <a:spAutoFit/>
          </a:bodyPr>
          <a:lstStyle/>
          <a:p>
            <a:pPr lvl="0">
              <a:defRPr/>
            </a:pPr>
            <a:r>
              <a:rPr lang="ja-JP" altLang="en-US" sz="1600" b="1" dirty="0">
                <a:solidFill>
                  <a:srgbClr val="CC0000"/>
                </a:solidFill>
                <a:latin typeface="+mn-ea"/>
              </a:rPr>
              <a:t>従業員の尊重</a:t>
            </a:r>
          </a:p>
        </p:txBody>
      </p:sp>
      <p:grpSp>
        <p:nvGrpSpPr>
          <p:cNvPr id="47" name="グループ化 46"/>
          <p:cNvGrpSpPr/>
          <p:nvPr/>
        </p:nvGrpSpPr>
        <p:grpSpPr>
          <a:xfrm>
            <a:off x="6671402" y="1303267"/>
            <a:ext cx="5051644" cy="4974361"/>
            <a:chOff x="545411" y="1325165"/>
            <a:chExt cx="5051644" cy="4974361"/>
          </a:xfrm>
        </p:grpSpPr>
        <p:sp>
          <p:nvSpPr>
            <p:cNvPr id="48" name="テキスト ボックス 47"/>
            <p:cNvSpPr txBox="1"/>
            <p:nvPr/>
          </p:nvSpPr>
          <p:spPr>
            <a:xfrm>
              <a:off x="562353" y="1325165"/>
              <a:ext cx="4757368" cy="276999"/>
            </a:xfrm>
            <a:prstGeom prst="rect">
              <a:avLst/>
            </a:prstGeom>
            <a:noFill/>
          </p:spPr>
          <p:txBody>
            <a:bodyPr wrap="square" rtlCol="0">
              <a:spAutoFit/>
            </a:bodyPr>
            <a:lstStyle/>
            <a:p>
              <a:pPr>
                <a:defRPr/>
              </a:pPr>
              <a:r>
                <a:rPr lang="ja-JP" altLang="en-US" sz="1200" dirty="0">
                  <a:solidFill>
                    <a:prstClr val="black"/>
                  </a:solidFill>
                  <a:latin typeface="+mn-ea"/>
                </a:rPr>
                <a:t>健康経営の推進</a:t>
              </a:r>
            </a:p>
          </p:txBody>
        </p:sp>
        <p:sp>
          <p:nvSpPr>
            <p:cNvPr id="49" name="テキスト ボックス 48"/>
            <p:cNvSpPr txBox="1"/>
            <p:nvPr/>
          </p:nvSpPr>
          <p:spPr>
            <a:xfrm>
              <a:off x="557055" y="1636711"/>
              <a:ext cx="5040000" cy="4662815"/>
            </a:xfrm>
            <a:prstGeom prst="rect">
              <a:avLst/>
            </a:prstGeom>
            <a:noFill/>
          </p:spPr>
          <p:txBody>
            <a:bodyPr wrap="square" rtlCol="0">
              <a:spAutoFit/>
            </a:bodyPr>
            <a:lstStyle/>
            <a:p>
              <a:pPr>
                <a:defRPr/>
              </a:pPr>
              <a:r>
                <a:rPr lang="ja-JP" altLang="en-US" sz="1100" dirty="0">
                  <a:latin typeface="+mn-ea"/>
                </a:rPr>
                <a:t>従業員とその家族の健康保持・増進に対する取り組みが認められ、</a:t>
              </a:r>
              <a:r>
                <a:rPr lang="en-US" altLang="ja-JP" sz="1100" dirty="0">
                  <a:latin typeface="+mn-ea"/>
                </a:rPr>
                <a:t>2019</a:t>
              </a:r>
              <a:r>
                <a:rPr lang="ja-JP" altLang="en-US" sz="1100" dirty="0">
                  <a:latin typeface="+mn-ea"/>
                </a:rPr>
                <a:t>年より経済産業省及び日本健康会議から「健康経営優良法人（大規模法人）」として認定を受けています。</a:t>
              </a:r>
            </a:p>
            <a:p>
              <a:pPr>
                <a:defRPr/>
              </a:pPr>
              <a:r>
                <a:rPr lang="ja-JP" altLang="en-US" sz="1100" dirty="0">
                  <a:latin typeface="+mn-ea"/>
                </a:rPr>
                <a:t>当社は、安全・健康・快適に働ける職場が、弊社の使命である「運ぶ</a:t>
              </a:r>
              <a:r>
                <a:rPr lang="ja-JP" altLang="en-US" sz="1100" dirty="0" err="1">
                  <a:latin typeface="+mn-ea"/>
                </a:rPr>
                <a:t>を</a:t>
              </a:r>
              <a:r>
                <a:rPr lang="ja-JP" altLang="en-US" sz="1100" dirty="0">
                  <a:latin typeface="+mn-ea"/>
                </a:rPr>
                <a:t>支え、人々の暮らしと命を守り、社会にお役立ちをすること」に繋がると考え、健康経営を推進しています。</a:t>
              </a:r>
            </a:p>
            <a:p>
              <a:pPr>
                <a:defRPr/>
              </a:pPr>
              <a:r>
                <a:rPr lang="ja-JP" altLang="en-US" sz="1100" dirty="0">
                  <a:latin typeface="+mn-ea"/>
                </a:rPr>
                <a:t>「健康経営」推進の責任者を経営トップとし、総務部内に健康経営推進チームを設置して健康に関する様々な取り組みを社内外に展開する体制を整えています。また、関東いすゞ健康保険組合、産業医、弊社経営統括室、各拠点健康経営推進担当者と連携し、健康に関する情報共有や協議をし、健康課題に取り組みます。</a:t>
              </a:r>
            </a:p>
            <a:p>
              <a:pPr>
                <a:defRPr/>
              </a:pPr>
              <a:r>
                <a:rPr lang="ja-JP" altLang="en-US" sz="1100" dirty="0">
                  <a:latin typeface="+mn-ea"/>
                </a:rPr>
                <a:t>具体的には下記の取り組みを行っています。</a:t>
              </a:r>
              <a:endParaRPr lang="en-US" altLang="ja-JP" sz="1100" dirty="0">
                <a:latin typeface="+mn-ea"/>
              </a:endParaRPr>
            </a:p>
            <a:p>
              <a:pPr>
                <a:defRPr/>
              </a:pPr>
              <a:endParaRPr lang="en-US" altLang="ja-JP" sz="1100" dirty="0">
                <a:latin typeface="+mn-ea"/>
              </a:endParaRPr>
            </a:p>
            <a:p>
              <a:pPr>
                <a:defRPr/>
              </a:pPr>
              <a:r>
                <a:rPr lang="ja-JP" altLang="en-US" sz="1100" dirty="0">
                  <a:latin typeface="+mn-ea"/>
                </a:rPr>
                <a:t>・健康診断・人間ドック費用の補助</a:t>
              </a:r>
              <a:endParaRPr lang="en-US" altLang="ja-JP" sz="1100" dirty="0">
                <a:latin typeface="+mn-ea"/>
              </a:endParaRPr>
            </a:p>
            <a:p>
              <a:pPr>
                <a:defRPr/>
              </a:pPr>
              <a:r>
                <a:rPr lang="ja-JP" altLang="en-US" sz="1100" dirty="0">
                  <a:latin typeface="+mn-ea"/>
                </a:rPr>
                <a:t>・インフルエンザ予防接種費用の補助</a:t>
              </a:r>
              <a:endParaRPr lang="en-US" altLang="ja-JP" sz="1100" dirty="0">
                <a:latin typeface="+mn-ea"/>
              </a:endParaRPr>
            </a:p>
            <a:p>
              <a:pPr>
                <a:defRPr/>
              </a:pPr>
              <a:r>
                <a:rPr lang="ja-JP" altLang="en-US" sz="1100" dirty="0">
                  <a:latin typeface="+mn-ea"/>
                </a:rPr>
                <a:t>・禁煙補助剤の無償支給</a:t>
              </a:r>
              <a:endParaRPr lang="en-US" altLang="ja-JP" sz="1100" dirty="0">
                <a:latin typeface="+mn-ea"/>
              </a:endParaRPr>
            </a:p>
            <a:p>
              <a:pPr>
                <a:defRPr/>
              </a:pPr>
              <a:r>
                <a:rPr lang="ja-JP" altLang="en-US" sz="1100" dirty="0">
                  <a:latin typeface="+mn-ea"/>
                </a:rPr>
                <a:t>・ウォーキングキャンペーンの実施</a:t>
              </a:r>
              <a:endParaRPr lang="en-US" altLang="ja-JP" sz="1100" dirty="0">
                <a:latin typeface="+mn-ea"/>
              </a:endParaRPr>
            </a:p>
            <a:p>
              <a:pPr>
                <a:defRPr/>
              </a:pPr>
              <a:r>
                <a:rPr lang="ja-JP" altLang="en-US" sz="1100" dirty="0">
                  <a:latin typeface="+mn-ea"/>
                </a:rPr>
                <a:t>・女性のための健康セミナー</a:t>
              </a:r>
              <a:endParaRPr lang="en-US" altLang="ja-JP" sz="1100" dirty="0">
                <a:latin typeface="+mn-ea"/>
              </a:endParaRPr>
            </a:p>
            <a:p>
              <a:pPr>
                <a:defRPr/>
              </a:pPr>
              <a:r>
                <a:rPr lang="ja-JP" altLang="en-US" sz="1100" dirty="0">
                  <a:latin typeface="+mn-ea"/>
                </a:rPr>
                <a:t>・高齢従業員健康セミナー</a:t>
              </a:r>
              <a:endParaRPr lang="en-US" altLang="ja-JP" sz="1100" dirty="0">
                <a:latin typeface="+mn-ea"/>
              </a:endParaRPr>
            </a:p>
            <a:p>
              <a:pPr>
                <a:defRPr/>
              </a:pPr>
              <a:r>
                <a:rPr lang="ja-JP" altLang="en-US" sz="1100" dirty="0">
                  <a:latin typeface="+mn-ea"/>
                </a:rPr>
                <a:t>・毎月</a:t>
              </a:r>
              <a:r>
                <a:rPr lang="en-US" altLang="ja-JP" sz="1100" dirty="0">
                  <a:latin typeface="+mn-ea"/>
                </a:rPr>
                <a:t>22</a:t>
              </a:r>
              <a:r>
                <a:rPr lang="ja-JP" altLang="en-US" sz="1100" dirty="0">
                  <a:latin typeface="+mn-ea"/>
                </a:rPr>
                <a:t>日を禁煙デーに設定</a:t>
              </a:r>
              <a:endParaRPr lang="en-US" altLang="ja-JP" sz="1100" dirty="0">
                <a:latin typeface="+mn-ea"/>
              </a:endParaRPr>
            </a:p>
            <a:p>
              <a:pPr>
                <a:defRPr/>
              </a:pPr>
              <a:endParaRPr lang="en-US" altLang="ja-JP" sz="1100" dirty="0">
                <a:latin typeface="+mn-ea"/>
              </a:endParaRPr>
            </a:p>
            <a:p>
              <a:pPr>
                <a:defRPr/>
              </a:pPr>
              <a:r>
                <a:rPr lang="ja-JP" altLang="en-US" sz="1100" dirty="0">
                  <a:latin typeface="+mn-ea"/>
                </a:rPr>
                <a:t>また、</a:t>
              </a:r>
              <a:r>
                <a:rPr lang="en-US" altLang="ja-JP" sz="1100" dirty="0">
                  <a:latin typeface="+mn-ea"/>
                </a:rPr>
                <a:t>2024</a:t>
              </a:r>
              <a:r>
                <a:rPr lang="ja-JP" altLang="en-US" sz="1100" dirty="0">
                  <a:latin typeface="+mn-ea"/>
                </a:rPr>
                <a:t>年度より「カフェテリアプラン助成制度（会社が助成額を付与し社員が希望の福利厚生メニューを選択し利用できる制度）」を導入し、社員の健康増進、余暇の充実、育児・介護のサポート、自己啓発の支援を通じて各自のライフスタイルに応じた、充実した生活の実現をサポートしています。</a:t>
              </a:r>
              <a:endParaRPr lang="en-US" altLang="ja-JP" sz="1100" dirty="0">
                <a:latin typeface="+mn-ea"/>
              </a:endParaRPr>
            </a:p>
            <a:p>
              <a:pPr>
                <a:defRPr/>
              </a:pPr>
              <a:endParaRPr lang="en-US" altLang="ja-JP" sz="1100" dirty="0">
                <a:latin typeface="+mn-ea"/>
              </a:endParaRPr>
            </a:p>
            <a:p>
              <a:pPr>
                <a:defRPr/>
              </a:pPr>
              <a:endParaRPr lang="ja-JP" altLang="en-US" sz="1100" dirty="0">
                <a:latin typeface="+mn-ea"/>
              </a:endParaRPr>
            </a:p>
          </p:txBody>
        </p:sp>
        <p:cxnSp>
          <p:nvCxnSpPr>
            <p:cNvPr id="50" name="直線コネクタ 49"/>
            <p:cNvCxnSpPr/>
            <p:nvPr/>
          </p:nvCxnSpPr>
          <p:spPr>
            <a:xfrm>
              <a:off x="545411" y="1600163"/>
              <a:ext cx="4968000"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5643" y="664330"/>
            <a:ext cx="468000" cy="468000"/>
          </a:xfrm>
          <a:prstGeom prst="rect">
            <a:avLst/>
          </a:prstGeom>
        </p:spPr>
      </p:pic>
      <p:pic>
        <p:nvPicPr>
          <p:cNvPr id="89" name="図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3296" y="657949"/>
            <a:ext cx="468000" cy="468000"/>
          </a:xfrm>
          <a:prstGeom prst="rect">
            <a:avLst/>
          </a:prstGeom>
        </p:spPr>
      </p:pic>
    </p:spTree>
    <p:extLst>
      <p:ext uri="{BB962C8B-B14F-4D97-AF65-F5344CB8AC3E}">
        <p14:creationId xmlns:p14="http://schemas.microsoft.com/office/powerpoint/2010/main" val="20629180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7002</TotalTime>
  <Words>3997</Words>
  <Application>Microsoft Office PowerPoint</Application>
  <PresentationFormat>ワイド画面</PresentationFormat>
  <Paragraphs>426</Paragraphs>
  <Slides>14</Slides>
  <Notes>10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localuser</dc:creator>
  <cp:lastModifiedBy>Izumi Ombe ISZ-Kanto</cp:lastModifiedBy>
  <cp:revision>483</cp:revision>
  <cp:lastPrinted>2025-09-01T05:05:48Z</cp:lastPrinted>
  <dcterms:created xsi:type="dcterms:W3CDTF">2024-08-10T00:22:41Z</dcterms:created>
  <dcterms:modified xsi:type="dcterms:W3CDTF">2026-07-06T06:25:54Z</dcterms:modified>
</cp:coreProperties>
</file>